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78" r:id="rId4"/>
    <p:sldId id="262" r:id="rId5"/>
    <p:sldId id="267" r:id="rId6"/>
    <p:sldId id="268" r:id="rId7"/>
    <p:sldId id="270" r:id="rId8"/>
    <p:sldId id="271" r:id="rId9"/>
    <p:sldId id="274" r:id="rId10"/>
    <p:sldId id="265" r:id="rId11"/>
    <p:sldId id="275" r:id="rId12"/>
    <p:sldId id="276" r:id="rId13"/>
    <p:sldId id="277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81" d="100"/>
          <a:sy n="81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4853354" y="5368432"/>
            <a:ext cx="7338646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3500"/>
              </a:lnSpc>
              <a:defRPr sz="1800">
                <a:solidFill>
                  <a:srgbClr val="000000"/>
                </a:solidFill>
              </a:defRPr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Региональной зимней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2016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ps.tpu.ru/wp-content/uploads/2014/01/tet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3321" y="3077210"/>
            <a:ext cx="2816494" cy="2816494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Партнеры в реализации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ips.tpu.ru/wp-content/uploads/2014/01/logo-ips-300x1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974997"/>
            <a:ext cx="3686620" cy="2310283"/>
          </a:xfrm>
          <a:prstGeom prst="rect">
            <a:avLst/>
          </a:prstGeom>
          <a:noFill/>
        </p:spPr>
      </p:pic>
      <p:pic>
        <p:nvPicPr>
          <p:cNvPr id="20486" name="Picture 6" descr="http://re.tusur.ru/export/sites/ru.tusur.re/2014/01/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4425" y="1524000"/>
            <a:ext cx="3860248" cy="968832"/>
          </a:xfrm>
          <a:prstGeom prst="rect">
            <a:avLst/>
          </a:prstGeom>
          <a:noFill/>
        </p:spPr>
      </p:pic>
      <p:pic>
        <p:nvPicPr>
          <p:cNvPr id="20488" name="Picture 8" descr="https://upload.wikimedia.org/wikipedia/ru/d/d3/Tomsk_beer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192" y="3550483"/>
            <a:ext cx="2203730" cy="2277600"/>
          </a:xfrm>
          <a:prstGeom prst="rect">
            <a:avLst/>
          </a:prstGeom>
          <a:noFill/>
        </p:spPr>
      </p:pic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 descr="C:\Users\Vladi mir\Desktop\скачанные файл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6995" y="1349611"/>
            <a:ext cx="2761865" cy="1561054"/>
          </a:xfrm>
          <a:prstGeom prst="rect">
            <a:avLst/>
          </a:prstGeom>
          <a:noFill/>
        </p:spPr>
      </p:pic>
      <p:pic>
        <p:nvPicPr>
          <p:cNvPr id="20497" name="Picture 17" descr="http://www.niipp.ru/local/templates/niipp/i/log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0395" y="4251336"/>
            <a:ext cx="2466580" cy="1171625"/>
          </a:xfrm>
          <a:prstGeom prst="rect">
            <a:avLst/>
          </a:prstGeom>
          <a:noFill/>
        </p:spPr>
      </p:pic>
      <p:pic>
        <p:nvPicPr>
          <p:cNvPr id="20499" name="Picture 19" descr="https://fbcdn-photos-h-a.akamaihd.net/hphotos-ak-xap1/v/t1.0-0/p403x403/1958287_663645487016490_1107186054_n.png?oh=21f194520b3ca4bf11d896c4c934af4c&amp;oe=56C28EDC&amp;__gda__=1455143829_71a64e93dcd45f78fef84e2311cfc6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9815" y="3392918"/>
            <a:ext cx="2592730" cy="2592730"/>
          </a:xfrm>
          <a:prstGeom prst="rect">
            <a:avLst/>
          </a:prstGeom>
          <a:noFill/>
        </p:spPr>
      </p:pic>
      <p:pic>
        <p:nvPicPr>
          <p:cNvPr id="17" name="image1.jpg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Предполагаемые статьи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0570"/>
              </p:ext>
            </p:extLst>
          </p:nvPr>
        </p:nvGraphicFramePr>
        <p:xfrm>
          <a:off x="484554" y="840545"/>
          <a:ext cx="1113536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4165"/>
                <a:gridCol w="22711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5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Статья расходов</a:t>
                      </a:r>
                    </a:p>
                    <a:p>
                      <a:pPr algn="ctr"/>
                      <a:endParaRPr lang="ru-RU" sz="15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организационно-распорядительных документов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информационного сообщения и его размещение в сети Интернет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образовательной программы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Привлечение предприятий, экспертов и других участников проекта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15000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лекций и мастер-классов (преподавателями)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30000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привлеченным специалистам (экспертам-практикам)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расходов на выезды на территорию предприятий-участников (рассчитывается на 5 дней)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Предполагаемые статьи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33452"/>
              </p:ext>
            </p:extLst>
          </p:nvPr>
        </p:nvGraphicFramePr>
        <p:xfrm>
          <a:off x="456418" y="1009361"/>
          <a:ext cx="1113536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4165"/>
                <a:gridCol w="22711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5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Статья расходов</a:t>
                      </a:r>
                    </a:p>
                    <a:p>
                      <a:pPr algn="ctr"/>
                      <a:endParaRPr lang="ru-RU" sz="15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кофе-брейка (рассчитывается на 14 дней)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фото- и видео съемки (рассчитывается на 14 дней)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итоговых материалов и их размещение в сети Интернет, социальных сетях и СМИ г. Томска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отчета о результатах проведения мероприятия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Расходные материалы (тонер для принтера, CD –диски, бумага, блокноты, папки, ручки,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имиджевая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продукция ТГУ)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Предполагаемая форма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отчетности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779" y="893021"/>
            <a:ext cx="114121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Итоговые работы выпускников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(Отчеты по проектам в форматах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MS Word, MS PPT, MS Visio, MS Excel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работы школы на портале ТГУ, в социальных сетях и СМИ г.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Томска.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Отзывы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привлеченных к участию в школе сотрудников организаций 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экспертов.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бразовательная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 технологиям бережливого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Копии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договоров о прохождении стажировки между организациями 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студентами.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отоотчет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лекций и мастер-классов, выездных заседаний школы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 предприятий и защиты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студенческих проектов.</a:t>
            </a:r>
            <a:endParaRPr lang="ru-RU" sz="2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830182" y="246185"/>
            <a:ext cx="8772288" cy="1172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Зимняя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ean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школа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2016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probeg.com/wp-content/uploads/2013/11/toyota-budut-sobirat-avtomobili-v-kazaxstane-na-dochernem-zavode-uralaz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08" y="1814732"/>
            <a:ext cx="6326870" cy="3981061"/>
          </a:xfrm>
          <a:prstGeom prst="rect">
            <a:avLst/>
          </a:prstGeom>
          <a:noFill/>
        </p:spPr>
      </p:pic>
      <p:pic>
        <p:nvPicPr>
          <p:cNvPr id="5124" name="Picture 4" descr="http://www.tleecorp.com/Portals/172244/images/Toyota,%20Lean%20Six%20Sig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9801" y="4447679"/>
            <a:ext cx="3182661" cy="2106833"/>
          </a:xfrm>
          <a:prstGeom prst="rect">
            <a:avLst/>
          </a:prstGeom>
          <a:noFill/>
        </p:spPr>
      </p:pic>
      <p:pic>
        <p:nvPicPr>
          <p:cNvPr id="5126" name="Picture 6" descr="http://www.leaninfo.ru/wp-content/uploads/2011/03/Taiichi-Oh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9799" y="1812377"/>
            <a:ext cx="3182661" cy="2386996"/>
          </a:xfrm>
          <a:prstGeom prst="rect">
            <a:avLst/>
          </a:prstGeom>
          <a:noFill/>
        </p:spPr>
      </p:pic>
      <p:pic>
        <p:nvPicPr>
          <p:cNvPr id="9" name="image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31305" y="1167946"/>
            <a:ext cx="6356192" cy="4864144"/>
          </a:xfrm>
          <a:prstGeom prst="rect">
            <a:avLst/>
          </a:prstGeom>
          <a:solidFill>
            <a:schemeClr val="bg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940308" y="70340"/>
            <a:ext cx="10447422" cy="7295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Формат проведения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lean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школы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F:\ТГУ\Документы\Конкурсы_гранты\2015\Инициативные проекты ТГУ\Проведение зимней школы по УК\Лекц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08" y="846560"/>
            <a:ext cx="2009018" cy="20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242257" y="2866941"/>
            <a:ext cx="314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Лекции и мастер-классы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7260300" y="1674088"/>
            <a:ext cx="815926" cy="883930"/>
          </a:xfrm>
          <a:prstGeom prst="right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F:\ТГУ\Документы\Конкурсы_гранты\2015\Инициативные проекты ТГУ\Проведение зимней школы по УК\На завод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26" y="4082159"/>
            <a:ext cx="3311504" cy="20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 вниз 34"/>
          <p:cNvSpPr/>
          <p:nvPr/>
        </p:nvSpPr>
        <p:spPr>
          <a:xfrm>
            <a:off x="9188253" y="3388744"/>
            <a:ext cx="914400" cy="578572"/>
          </a:xfrm>
          <a:prstGeom prst="down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515802" y="6151849"/>
            <a:ext cx="438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Командная работа на производственном предприятии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F:\ТГУ\Документы\Конкурсы_гранты\2015\Инициативные проекты ТГУ\Проведение зимней школы по УК\Студен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9" y="1309618"/>
            <a:ext cx="2889030" cy="179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408856" y="3105008"/>
            <a:ext cx="134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F:\ТГУ\Документы\Конкурсы_гранты\2015\Инициативные проекты ТГУ\Проведение зимней школы по УК\Преподавател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63" y="1309618"/>
            <a:ext cx="2528233" cy="181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251248" y="3105008"/>
            <a:ext cx="2032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Преподаватели</a:t>
            </a:r>
          </a:p>
        </p:txBody>
      </p:sp>
      <p:pic>
        <p:nvPicPr>
          <p:cNvPr id="4102" name="Picture 6" descr="F:\ТГУ\Документы\Конкурсы_гранты\2015\Инициативные проекты ТГУ\Проведение зимней школы по УК\Эксперты le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2" y="3580467"/>
            <a:ext cx="2688945" cy="19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ТГУ\Документы\Конкурсы_гранты\2015\Инициативные проекты ТГУ\Проведение зимней школы по УК\Предприят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45" y="3580467"/>
            <a:ext cx="2619381" cy="19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176276" y="5608794"/>
            <a:ext cx="188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перты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2840" y="5608794"/>
            <a:ext cx="340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58180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345378" y="-84224"/>
            <a:ext cx="8772288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Lean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школа как источник новых знаний для студента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pp.vk.me/c616523/v616523102/19845/l1WRT205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5465" y="1756726"/>
            <a:ext cx="5550284" cy="3940691"/>
          </a:xfrm>
          <a:prstGeom prst="rect">
            <a:avLst/>
          </a:prstGeom>
          <a:noFill/>
        </p:spPr>
      </p:pic>
      <p:pic>
        <p:nvPicPr>
          <p:cNvPr id="4100" name="Picture 4" descr="https://pp.vk.me/c616523/v616523102/19737/7FZhJFtXJd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59" y="1756726"/>
            <a:ext cx="5550283" cy="3940691"/>
          </a:xfrm>
          <a:prstGeom prst="rect">
            <a:avLst/>
          </a:prstGeom>
          <a:noFill/>
        </p:spPr>
      </p:pic>
      <p:pic>
        <p:nvPicPr>
          <p:cNvPr id="12" name="image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629779" y="-84224"/>
            <a:ext cx="10351410" cy="1770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Lean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школа как площадка для диалога с предприятиями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E:\Lean\АГ\IMG_2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3" y="1787257"/>
            <a:ext cx="5276596" cy="39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pp.vk.me/c616523/v616523102/17db1/0_E3IrJ1n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3" y="1787257"/>
            <a:ext cx="5278652" cy="3957268"/>
          </a:xfrm>
          <a:prstGeom prst="rect">
            <a:avLst/>
          </a:prstGeom>
          <a:noFill/>
        </p:spPr>
      </p:pic>
      <p:pic>
        <p:nvPicPr>
          <p:cNvPr id="13" name="image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8323" y="152399"/>
            <a:ext cx="3997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597" y="1026630"/>
            <a:ext cx="111764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имиджа ТГУ за счет привлечения крупных работодателей, инвесторов и заказчиков по подготовке специалистов и установления тесных контактов с высококвалифицированными специалистами из разных предметных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2515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70340"/>
            <a:ext cx="12192000" cy="729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Предполагаемые результаты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проекта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779" y="916795"/>
            <a:ext cx="105962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ривлечено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 сотрудничеству с ТГУ 6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10 крупных производственных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предприятий.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20 студентов, а также 4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8 сотрудников ТГУ пройдут обучение по бережливому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10 студентов будут устроены на стажировку (возможно, с дальнейшим трудоустройством) на предприятия, участвующие в работе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 результатах проведения школы бережливого производства будет размещена на сайтах ТГУ, сайтах организаций-участников и организаций-партнеров, в социальных сетях и СМИ г. Томска.</a:t>
            </a:r>
          </a:p>
        </p:txBody>
      </p:sp>
      <p:pic>
        <p:nvPicPr>
          <p:cNvPr id="8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70340"/>
            <a:ext cx="12192000" cy="729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Временные рамки реализации проекта</a:t>
            </a:r>
          </a:p>
        </p:txBody>
      </p:sp>
      <p:pic>
        <p:nvPicPr>
          <p:cNvPr id="8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61422"/>
              </p:ext>
            </p:extLst>
          </p:nvPr>
        </p:nvGraphicFramePr>
        <p:xfrm>
          <a:off x="629779" y="872195"/>
          <a:ext cx="11102676" cy="527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0504"/>
                <a:gridCol w="2082019"/>
                <a:gridCol w="2110153"/>
              </a:tblGrid>
              <a:tr h="981925">
                <a:tc>
                  <a:txBody>
                    <a:bodyPr/>
                    <a:lstStyle/>
                    <a:p>
                      <a:pPr algn="ctr"/>
                      <a:endParaRPr lang="en-US" sz="15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 начала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 завершения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81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Подготовительные материалы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образовательной программы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ривлечение предприятий, экспертов и других участников проекта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2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09.11.15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31.01.16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81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мероприятия (проведение лекций, мастер-классов, работа рабочих групп на предприятиях, защита проектов участников)</a:t>
                      </a:r>
                      <a:endParaRPr lang="ru-RU" sz="2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01.02.16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14.02.16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81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Подведение итогов (подписание предприятиями договоров о стажировке или срочных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трудовых договоров, 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размещения итоговых материалов в сети Интернет, социальных сетях и СМИ г. Томска, подготовка отчета о результатах)</a:t>
                      </a:r>
                      <a:endParaRPr lang="ru-RU" sz="22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15.02.16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29.02.16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7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-14071" y="-22"/>
            <a:ext cx="12238892" cy="743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ФИО авторов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проекта, должности и звания</a:t>
            </a:r>
          </a:p>
        </p:txBody>
      </p:sp>
      <p:pic>
        <p:nvPicPr>
          <p:cNvPr id="12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Третий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грантовый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инициативных проектов по развитию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587" y="3858483"/>
            <a:ext cx="2933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Петелин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А.Е.,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к.ф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.-м.н., доцент, зам. декана ФИТ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МС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r="4592"/>
          <a:stretch/>
        </p:blipFill>
        <p:spPr bwMode="auto">
          <a:xfrm>
            <a:off x="452858" y="847884"/>
            <a:ext cx="240348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6037" y="3858483"/>
            <a:ext cx="3090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Моисеенко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М.В.,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директор ООО «Институт производственных систем»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1838" y="3858483"/>
            <a:ext cx="2683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Максимов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В.С., магистрант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ФИТ ТГУ 1-го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12278" y="3858483"/>
            <a:ext cx="2577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Ситникова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П.А., магистрант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ФИТ ТГУ 1-го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Vladi mir\Desktop\DSC_02015.jpg"/>
          <p:cNvPicPr>
            <a:picLocks noChangeAspect="1" noChangeArrowheads="1"/>
          </p:cNvPicPr>
          <p:nvPr/>
        </p:nvPicPr>
        <p:blipFill>
          <a:blip r:embed="rId4" cstate="print"/>
          <a:srcRect t="4100"/>
          <a:stretch>
            <a:fillRect/>
          </a:stretch>
        </p:blipFill>
        <p:spPr bwMode="auto">
          <a:xfrm>
            <a:off x="6311788" y="847884"/>
            <a:ext cx="2473605" cy="287503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8429" y="847884"/>
            <a:ext cx="2241777" cy="287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КС\Desktop\2015\Фото для Авы 20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709524"/>
            <a:ext cx="2520459" cy="30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671</Words>
  <Application>Microsoft Office PowerPoint</Application>
  <PresentationFormat>Произвольный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Microsoft Office</cp:lastModifiedBy>
  <cp:revision>36</cp:revision>
  <dcterms:created xsi:type="dcterms:W3CDTF">2015-09-03T07:45:20Z</dcterms:created>
  <dcterms:modified xsi:type="dcterms:W3CDTF">2015-10-29T11:17:24Z</dcterms:modified>
</cp:coreProperties>
</file>