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7" r:id="rId2"/>
    <p:sldId id="261" r:id="rId3"/>
    <p:sldId id="265" r:id="rId4"/>
    <p:sldId id="263" r:id="rId5"/>
    <p:sldId id="266" r:id="rId6"/>
    <p:sldId id="267" r:id="rId7"/>
    <p:sldId id="269" r:id="rId8"/>
    <p:sldId id="258" r:id="rId9"/>
    <p:sldId id="273" r:id="rId10"/>
    <p:sldId id="262" r:id="rId11"/>
    <p:sldId id="270" r:id="rId12"/>
    <p:sldId id="271" r:id="rId13"/>
    <p:sldId id="272" r:id="rId14"/>
    <p:sldId id="274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A58A-D487-4C8B-8AB7-DD3BB4E27805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07496-D497-4B2D-864E-1752345ED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4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endParaRPr lang="ru-RU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«Живое право» - это учебный курс практического права для студентов и школьников с использованием интерактивных методов обучения, внеаудиторной деятельности и общественных ресурсов.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Идея уроков «Живого права» в том, чтобы помочь школьникам открыть или исследовать как работает право, почему оно работает таким образом и как оно может быть улучшено.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Главная отличительная черта программы «Живое право»  - использование интерактивных методов обучения, способствующих развитию у учащихся навыков критического мышления, умений решать проблемы и участвовать в коллективной работе, активно вовлекая их в процесс самообучения. 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Данный проект направлен на развитие гражданских компетенций и обучение важным навыкам, которые могут быть применены в реальных жизненных ситуациях.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91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74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3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7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3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9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3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2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0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5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0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5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6242" cy="52818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0" y="5424455"/>
            <a:ext cx="2665723" cy="1184877"/>
          </a:xfrm>
          <a:prstGeom prst="rect">
            <a:avLst/>
          </a:prstGeom>
        </p:spPr>
      </p:pic>
      <p:sp>
        <p:nvSpPr>
          <p:cNvPr id="11" name="Shape 179"/>
          <p:cNvSpPr txBox="1">
            <a:spLocks/>
          </p:cNvSpPr>
          <p:nvPr/>
        </p:nvSpPr>
        <p:spPr>
          <a:xfrm>
            <a:off x="7891848" y="5410636"/>
            <a:ext cx="4300151" cy="13016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endParaRPr lang="ru-RU" sz="3200" b="1" dirty="0" smtClean="0">
              <a:solidFill>
                <a:srgbClr val="000000"/>
              </a:solidFill>
            </a:endParaRP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rgbClr val="000000"/>
                </a:solidFill>
              </a:rPr>
              <a:t>Реализация проекта  </a:t>
            </a: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endParaRPr lang="ru-RU" sz="3200" b="1" dirty="0">
              <a:solidFill>
                <a:srgbClr val="000000"/>
              </a:solidFill>
            </a:endParaRP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rgbClr val="000000"/>
                </a:solidFill>
              </a:rPr>
              <a:t>«Живое </a:t>
            </a:r>
            <a:r>
              <a:rPr lang="ru-RU" sz="3200" b="1" dirty="0">
                <a:solidFill>
                  <a:srgbClr val="000000"/>
                </a:solidFill>
              </a:rPr>
              <a:t>право</a:t>
            </a:r>
            <a:r>
              <a:rPr lang="ru-RU" sz="3200" b="1" dirty="0" smtClean="0">
                <a:solidFill>
                  <a:srgbClr val="000000"/>
                </a:solidFill>
              </a:rPr>
              <a:t>»</a:t>
            </a: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endParaRPr lang="ru-RU" sz="174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6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10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0" y="-84224"/>
            <a:ext cx="12192000" cy="117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4400" dirty="0"/>
              <a:t>Лучшие практики обучения «Живому праву»</a:t>
            </a: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369440" y="1673375"/>
            <a:ext cx="7740255" cy="49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hape 11"/>
          <p:cNvSpPr txBox="1">
            <a:spLocks/>
          </p:cNvSpPr>
          <p:nvPr/>
        </p:nvSpPr>
        <p:spPr>
          <a:xfrm>
            <a:off x="939569" y="4781725"/>
            <a:ext cx="4790114" cy="1031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Уроки фокусируются на необходимых знаниях и навыках («Если вы хотите этого – учите этому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»)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Shape 11"/>
          <p:cNvSpPr txBox="1">
            <a:spLocks/>
          </p:cNvSpPr>
          <p:nvPr/>
        </p:nvSpPr>
        <p:spPr>
          <a:xfrm>
            <a:off x="6419548" y="4722631"/>
            <a:ext cx="6596370" cy="49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4"/>
          <p:cNvSpPr/>
          <p:nvPr/>
        </p:nvSpPr>
        <p:spPr>
          <a:xfrm>
            <a:off x="1369440" y="6073289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Реализация проекта «Живое право»</a:t>
            </a:r>
          </a:p>
        </p:txBody>
      </p:sp>
      <p:pic>
        <p:nvPicPr>
          <p:cNvPr id="11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0" y="1855391"/>
            <a:ext cx="4899172" cy="292633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115573" y="4781725"/>
            <a:ext cx="5822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Выбранные проблемы и материалы демонстрируют различные точки зрения или перспективы («Роль учителя – образовывать, а не убеждать» и «Если мир нечестен, зачем играть по правилам?»)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554" y="1855391"/>
            <a:ext cx="522472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369440" y="1673375"/>
            <a:ext cx="7740255" cy="49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hape 11"/>
          <p:cNvSpPr txBox="1">
            <a:spLocks/>
          </p:cNvSpPr>
          <p:nvPr/>
        </p:nvSpPr>
        <p:spPr>
          <a:xfrm>
            <a:off x="629776" y="4781724"/>
            <a:ext cx="5410297" cy="1307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r>
              <a:rPr lang="ru-RU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Используются </a:t>
            </a:r>
            <a:r>
              <a:rPr lang="ru-RU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интерактивные методы обучения, опора на имеющиеся у школьников знания и опыт («Заставляйте работать мозги школьников»)</a:t>
            </a:r>
          </a:p>
        </p:txBody>
      </p:sp>
      <p:sp>
        <p:nvSpPr>
          <p:cNvPr id="8" name="Shape 11"/>
          <p:cNvSpPr txBox="1">
            <a:spLocks/>
          </p:cNvSpPr>
          <p:nvPr/>
        </p:nvSpPr>
        <p:spPr>
          <a:xfrm>
            <a:off x="6419548" y="4722631"/>
            <a:ext cx="6596370" cy="49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endParaRPr lang="ru-RU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6" y="6139365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4"/>
          <p:cNvSpPr/>
          <p:nvPr/>
        </p:nvSpPr>
        <p:spPr>
          <a:xfrm>
            <a:off x="1345375" y="6315502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Реализация проекта «Живое право»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98222" y="4949304"/>
            <a:ext cx="58229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Обеспечивается достаточный объем обучения («Модель асфальтовой дороги»)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8" y="1853966"/>
            <a:ext cx="5485794" cy="29277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354" y="1853966"/>
            <a:ext cx="5350365" cy="2927758"/>
          </a:xfrm>
          <a:prstGeom prst="rect">
            <a:avLst/>
          </a:prstGeom>
        </p:spPr>
      </p:pic>
      <p:sp>
        <p:nvSpPr>
          <p:cNvPr id="12" name="Shape 10"/>
          <p:cNvSpPr txBox="1">
            <a:spLocks/>
          </p:cNvSpPr>
          <p:nvPr/>
        </p:nvSpPr>
        <p:spPr>
          <a:xfrm>
            <a:off x="0" y="-84224"/>
            <a:ext cx="12192000" cy="117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4400" dirty="0"/>
              <a:t>Лучшие практики обучения «Живому праву»</a:t>
            </a:r>
          </a:p>
        </p:txBody>
      </p:sp>
    </p:spTree>
    <p:extLst>
      <p:ext uri="{BB962C8B-B14F-4D97-AF65-F5344CB8AC3E}">
        <p14:creationId xmlns:p14="http://schemas.microsoft.com/office/powerpoint/2010/main" val="1404815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729843" y="-84224"/>
            <a:ext cx="10637240" cy="990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prstClr val="black"/>
                </a:solidFill>
              </a:rPr>
              <a:t>Лучшие практики обучения «Живому праву»</a:t>
            </a: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369440" y="1673375"/>
            <a:ext cx="7740255" cy="49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hape 11"/>
          <p:cNvSpPr txBox="1">
            <a:spLocks/>
          </p:cNvSpPr>
          <p:nvPr/>
        </p:nvSpPr>
        <p:spPr>
          <a:xfrm>
            <a:off x="629779" y="4949304"/>
            <a:ext cx="11003943" cy="1139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r>
              <a:rPr lang="ru-RU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Использование опыта представителей сообщества («Опустите стены, отделяющие школьников от сообщества, в котором они живут»)</a:t>
            </a:r>
          </a:p>
          <a:p>
            <a:pPr algn="l">
              <a:defRPr sz="1800">
                <a:solidFill>
                  <a:srgbClr val="000000"/>
                </a:solidFill>
              </a:defRPr>
            </a:pPr>
            <a:r>
              <a:rPr lang="ru-RU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Вовлечение администрации школы и </a:t>
            </a:r>
            <a:r>
              <a:rPr lang="ru-RU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учителей</a:t>
            </a:r>
            <a:endParaRPr lang="ru-RU" sz="20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hape 11"/>
          <p:cNvSpPr txBox="1">
            <a:spLocks/>
          </p:cNvSpPr>
          <p:nvPr/>
        </p:nvSpPr>
        <p:spPr>
          <a:xfrm>
            <a:off x="6419548" y="4722631"/>
            <a:ext cx="6596370" cy="49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endParaRPr lang="ru-RU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608882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4"/>
          <p:cNvSpPr/>
          <p:nvPr/>
        </p:nvSpPr>
        <p:spPr>
          <a:xfrm>
            <a:off x="1345378" y="6264966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Реализация проекта «Живое право»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48" y="1082181"/>
            <a:ext cx="6618914" cy="38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55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00"/>
            <a:ext cx="12192000" cy="687760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hape 188"/>
          <p:cNvSpPr/>
          <p:nvPr/>
        </p:nvSpPr>
        <p:spPr>
          <a:xfrm>
            <a:off x="1282749" y="869851"/>
            <a:ext cx="809345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ru-RU" sz="4000" b="0" dirty="0">
                <a:solidFill>
                  <a:prstClr val="white"/>
                </a:solidFill>
              </a:rPr>
              <a:t>Перспективы </a:t>
            </a:r>
            <a:r>
              <a:rPr lang="ru-RU" sz="4000" b="0" dirty="0" smtClean="0">
                <a:solidFill>
                  <a:prstClr val="white"/>
                </a:solidFill>
              </a:rPr>
              <a:t>проекта</a:t>
            </a:r>
            <a:endParaRPr lang="ru-RU" sz="4000" b="0" dirty="0">
              <a:solidFill>
                <a:prstClr val="white"/>
              </a:solidFill>
            </a:endParaRPr>
          </a:p>
        </p:txBody>
      </p:sp>
      <p:sp>
        <p:nvSpPr>
          <p:cNvPr id="10" name="Shape 189"/>
          <p:cNvSpPr/>
          <p:nvPr/>
        </p:nvSpPr>
        <p:spPr>
          <a:xfrm>
            <a:off x="1379001" y="3358647"/>
            <a:ext cx="535870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367011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37212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ru-RU" sz="3600" dirty="0"/>
              <a:t>Перспективы проекта</a:t>
            </a:r>
            <a:endParaRPr lang="ru-RU" sz="3600" dirty="0"/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08856" y="6088830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Реализация проекта «Живое право»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5502" y="1306170"/>
            <a:ext cx="11516498" cy="4142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</a:pP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1) Реализация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продолжена – состоялся новый набор на участие в 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программе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</a:pP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2) Созданы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детальные планы проведения шести занятий со школьниками и материалы к ним, подготовлен проект учебной программы дисциплины «Живое право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</a:pP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3) В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реализации данного проекта могут принимать участие не только студенты ЮИ ТГУ, но и студенты других факультетов, а курс «Живое право» может стать общеуниверситетским факультативом.</a:t>
            </a:r>
            <a:endParaRPr lang="ru-RU" sz="28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91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0"/>
          <p:cNvSpPr/>
          <p:nvPr/>
        </p:nvSpPr>
        <p:spPr>
          <a:xfrm>
            <a:off x="889784" y="1535597"/>
            <a:ext cx="75623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b="1" dirty="0" err="1">
                <a:solidFill>
                  <a:schemeClr val="bg1"/>
                </a:solidFill>
              </a:rPr>
              <a:t>Спасибо</a:t>
            </a:r>
            <a:r>
              <a:rPr sz="6000" b="1" dirty="0">
                <a:solidFill>
                  <a:schemeClr val="bg1"/>
                </a:solidFill>
              </a:rPr>
              <a:t> </a:t>
            </a:r>
            <a:r>
              <a:rPr sz="6000" b="1" dirty="0" err="1" smtClean="0">
                <a:solidFill>
                  <a:schemeClr val="bg1"/>
                </a:solidFill>
              </a:rPr>
              <a:t>за</a:t>
            </a:r>
            <a:r>
              <a:rPr sz="6000" b="1" dirty="0" smtClean="0">
                <a:solidFill>
                  <a:schemeClr val="bg1"/>
                </a:solidFill>
              </a:rPr>
              <a:t> </a:t>
            </a:r>
            <a:r>
              <a:rPr sz="6000" b="1" dirty="0" err="1">
                <a:solidFill>
                  <a:schemeClr val="bg1"/>
                </a:solidFill>
              </a:rPr>
              <a:t>внимание</a:t>
            </a:r>
            <a:r>
              <a:rPr sz="6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3" y="4848725"/>
            <a:ext cx="1324027" cy="1515191"/>
          </a:xfrm>
          <a:prstGeom prst="rect">
            <a:avLst/>
          </a:prstGeom>
        </p:spPr>
      </p:pic>
      <p:sp>
        <p:nvSpPr>
          <p:cNvPr id="7" name="Shape 200"/>
          <p:cNvSpPr/>
          <p:nvPr/>
        </p:nvSpPr>
        <p:spPr>
          <a:xfrm>
            <a:off x="8452109" y="4723743"/>
            <a:ext cx="310597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400" dirty="0" smtClean="0">
                <a:solidFill>
                  <a:schemeClr val="bg1"/>
                </a:solidFill>
              </a:rPr>
              <a:t>Национальный </a:t>
            </a:r>
            <a:r>
              <a:rPr lang="ru-RU" sz="1600" dirty="0">
                <a:solidFill>
                  <a:schemeClr val="bg1"/>
                </a:solidFill>
              </a:rPr>
              <a:t>исследовательский</a:t>
            </a:r>
          </a:p>
          <a:p>
            <a:r>
              <a:rPr lang="ru-RU" sz="1400" dirty="0">
                <a:solidFill>
                  <a:schemeClr val="bg1"/>
                </a:solidFill>
              </a:rPr>
              <a:t>Томский государственный </a:t>
            </a:r>
            <a:r>
              <a:rPr lang="ru-RU" sz="1400" dirty="0" smtClean="0">
                <a:solidFill>
                  <a:schemeClr val="bg1"/>
                </a:solidFill>
              </a:rPr>
              <a:t>университет</a:t>
            </a:r>
            <a:endParaRPr lang="ru-RU" sz="1400" dirty="0">
              <a:solidFill>
                <a:schemeClr val="bg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8" name="Shape 200"/>
          <p:cNvSpPr/>
          <p:nvPr/>
        </p:nvSpPr>
        <p:spPr>
          <a:xfrm>
            <a:off x="8452109" y="5361104"/>
            <a:ext cx="2996972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634050</a:t>
            </a:r>
            <a:r>
              <a:rPr lang="ru-RU" sz="1200" dirty="0">
                <a:solidFill>
                  <a:schemeClr val="bg1"/>
                </a:solidFill>
              </a:rPr>
              <a:t>, г. Томск, пр. Ленина, 36</a:t>
            </a:r>
          </a:p>
          <a:p>
            <a:r>
              <a:rPr lang="ru-RU" sz="1200" dirty="0">
                <a:solidFill>
                  <a:schemeClr val="bg1"/>
                </a:solidFill>
              </a:rPr>
              <a:t>+7 (3822) 52-98-52</a:t>
            </a:r>
            <a:r>
              <a:rPr lang="ru-RU" sz="1200" dirty="0" smtClean="0">
                <a:solidFill>
                  <a:schemeClr val="bg1"/>
                </a:solidFill>
              </a:rPr>
              <a:t>, +</a:t>
            </a:r>
            <a:r>
              <a:rPr lang="ru-RU" sz="1200" dirty="0">
                <a:solidFill>
                  <a:schemeClr val="bg1"/>
                </a:solidFill>
              </a:rPr>
              <a:t>7 (3822) 52-95-85 (факс)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rector@tsu.ru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www.tsu.ru</a:t>
            </a:r>
          </a:p>
        </p:txBody>
      </p:sp>
    </p:spTree>
    <p:extLst>
      <p:ext uri="{BB962C8B-B14F-4D97-AF65-F5344CB8AC3E}">
        <p14:creationId xmlns:p14="http://schemas.microsoft.com/office/powerpoint/2010/main" val="260201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2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0" y="0"/>
            <a:ext cx="12192000" cy="1136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Основная идея проекта</a:t>
            </a: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629779" y="1136822"/>
            <a:ext cx="10870243" cy="4712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67126" y="5912693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lang="ru-RU" sz="1200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Реализация проекта «Живое право»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6083" y="1068698"/>
            <a:ext cx="110039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«Живое право» - это учебный курс практического права для студентов 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школьников.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Главная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отличительная черта программы «Живое право»  - использование интерактивных методов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обучения. 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Данный проект направлен на развитие гражданских компетенций и обучение важным навыкам, которые могут быть применены в реальных жизненных ситуациях.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52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790833" y="0"/>
            <a:ext cx="11030464" cy="1136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 algn="l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sz="3000" kern="0" dirty="0">
                <a:latin typeface="Arial" panose="020B0604020202020204" pitchFamily="34" charset="0"/>
                <a:cs typeface="Arial" panose="020B0604020202020204" pitchFamily="34" charset="0"/>
              </a:rPr>
              <a:t>Интересы ТГУ, на решение которых направлен проект:</a:t>
            </a: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790833" y="1102699"/>
            <a:ext cx="10713492" cy="4712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endParaRPr lang="ru-RU" sz="24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algn="l">
              <a:defRPr sz="1800">
                <a:solidFill>
                  <a:srgbClr val="000000"/>
                </a:solidFill>
              </a:defRPr>
            </a:pPr>
            <a:r>
              <a:rPr lang="ru-RU" sz="3200" dirty="0">
                <a:solidFill>
                  <a:schemeClr val="tx1"/>
                </a:solidFill>
              </a:rPr>
              <a:t>Формирование у студентов ТГУ универсальных навыков и ценностей, </a:t>
            </a:r>
            <a:r>
              <a:rPr lang="ru-RU" sz="3200" dirty="0">
                <a:solidFill>
                  <a:schemeClr val="tx1"/>
                </a:solidFill>
              </a:rPr>
              <a:t>необходимых </a:t>
            </a:r>
            <a:r>
              <a:rPr lang="ru-RU" sz="3200" dirty="0" smtClean="0">
                <a:solidFill>
                  <a:schemeClr val="tx1"/>
                </a:solidFill>
              </a:rPr>
              <a:t>для развития </a:t>
            </a:r>
            <a:r>
              <a:rPr lang="ru-RU" sz="3200" dirty="0" smtClean="0">
                <a:solidFill>
                  <a:schemeClr val="tx1"/>
                </a:solidFill>
              </a:rPr>
              <a:t>самостоятельной и </a:t>
            </a:r>
            <a:r>
              <a:rPr lang="ru-RU" sz="3200" dirty="0">
                <a:solidFill>
                  <a:schemeClr val="tx1"/>
                </a:solidFill>
              </a:rPr>
              <a:t>ответственной </a:t>
            </a:r>
            <a:r>
              <a:rPr lang="ru-RU" sz="3200" dirty="0" smtClean="0">
                <a:solidFill>
                  <a:schemeClr val="tx1"/>
                </a:solidFill>
              </a:rPr>
              <a:t>личности, а также креативных</a:t>
            </a:r>
            <a:r>
              <a:rPr lang="ru-RU" sz="3200" dirty="0">
                <a:solidFill>
                  <a:schemeClr val="tx1"/>
                </a:solidFill>
              </a:rPr>
              <a:t>, коммуникативных способностей, лидерских и проектных </a:t>
            </a:r>
            <a:r>
              <a:rPr lang="ru-RU" sz="3200" dirty="0" smtClean="0">
                <a:solidFill>
                  <a:schemeClr val="tx1"/>
                </a:solidFill>
              </a:rPr>
              <a:t>компетенций.</a:t>
            </a:r>
            <a:endParaRPr lang="ru-RU" sz="3200" dirty="0">
              <a:solidFill>
                <a:schemeClr val="tx1"/>
              </a:solidFill>
            </a:endParaRPr>
          </a:p>
          <a:p>
            <a:pPr algn="l">
              <a:defRPr sz="1800">
                <a:solidFill>
                  <a:srgbClr val="000000"/>
                </a:solidFill>
              </a:defRPr>
            </a:pPr>
            <a:r>
              <a:rPr lang="ru-RU" sz="3200" dirty="0">
                <a:solidFill>
                  <a:schemeClr val="tx1"/>
                </a:solidFill>
              </a:rPr>
              <a:t>Привлечение талантливой молодежи к участию в образовательной и исследовательской деятельности университета, формирование у школьников интереса к обучению в ТГУ.</a:t>
            </a: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67126" y="5912693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ru-RU" sz="1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Реализация проекта «Живое право»</a:t>
            </a:r>
            <a:endParaRPr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39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4</a:t>
            </a:fld>
            <a:endParaRPr lang="ru-RU"/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333346" y="5008605"/>
            <a:ext cx="9524124" cy="80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реализации проекта «Живое право» приняли участие 9 студентов ЮИ ТГУ и 4 преподавателя – куратора</a:t>
            </a: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08856" y="6088830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Реализация проекта «Живое право»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" r="15552" b="-782"/>
          <a:stretch/>
        </p:blipFill>
        <p:spPr>
          <a:xfrm>
            <a:off x="1408856" y="1235676"/>
            <a:ext cx="4687144" cy="34611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49" r="23943" b="521"/>
          <a:stretch/>
        </p:blipFill>
        <p:spPr>
          <a:xfrm>
            <a:off x="6252519" y="1235676"/>
            <a:ext cx="4604951" cy="339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92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250838" y="5426905"/>
            <a:ext cx="9524124" cy="80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Занятия проводились в двух школах г. Томска (Гимназия № 56 и «Сибирский лицей</a:t>
            </a:r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»</a:t>
            </a:r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08856" y="6088830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Реализация проекта «Живое право»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16" y="235603"/>
            <a:ext cx="8863583" cy="50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325108" y="5288406"/>
            <a:ext cx="9524124" cy="10135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ru-RU" sz="24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Были </a:t>
            </a:r>
            <a:r>
              <a:rPr lang="ru-RU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проведены курсы занятий в трех 9-х и двух 10-х классах (всего 17 занятий</a:t>
            </a:r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)</a:t>
            </a:r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08856" y="6088830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Реализация проекта «Живое право»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56" y="195967"/>
            <a:ext cx="9058655" cy="516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5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250838" y="5426905"/>
            <a:ext cx="9524124" cy="80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08856" y="6088830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Реализация проекта «Живое право»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856" y="187315"/>
            <a:ext cx="9366106" cy="5315561"/>
          </a:xfrm>
          <a:prstGeom prst="rect">
            <a:avLst/>
          </a:prstGeom>
        </p:spPr>
      </p:pic>
      <p:sp>
        <p:nvSpPr>
          <p:cNvPr id="8" name="Shape 11"/>
          <p:cNvSpPr txBox="1">
            <a:spLocks/>
          </p:cNvSpPr>
          <p:nvPr/>
        </p:nvSpPr>
        <p:spPr>
          <a:xfrm>
            <a:off x="1329847" y="5582060"/>
            <a:ext cx="9524124" cy="1013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В занятиях приняли участие около 100 школьников</a:t>
            </a:r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00"/>
            <a:ext cx="12192000" cy="687760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8</a:t>
            </a:fld>
            <a:endParaRPr lang="ru-RU"/>
          </a:p>
        </p:txBody>
      </p:sp>
      <p:sp>
        <p:nvSpPr>
          <p:cNvPr id="9" name="Shape 188"/>
          <p:cNvSpPr/>
          <p:nvPr/>
        </p:nvSpPr>
        <p:spPr>
          <a:xfrm>
            <a:off x="1282749" y="869851"/>
            <a:ext cx="809345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4000" dirty="0" smtClean="0">
                <a:solidFill>
                  <a:schemeClr val="bg1"/>
                </a:solidFill>
              </a:rPr>
              <a:t>Этапы реализации </a:t>
            </a:r>
            <a:r>
              <a:rPr lang="ru-RU" sz="4000" dirty="0" smtClean="0">
                <a:solidFill>
                  <a:schemeClr val="bg1"/>
                </a:solidFill>
              </a:rPr>
              <a:t>проекта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0" name="Shape 189"/>
          <p:cNvSpPr/>
          <p:nvPr/>
        </p:nvSpPr>
        <p:spPr>
          <a:xfrm>
            <a:off x="1379001" y="3358647"/>
            <a:ext cx="535870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42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05452" y="1560493"/>
            <a:ext cx="1097280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</a:pP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1) Преподавателями-кураторами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проведен курс интерактивных занятий для студентов;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</a:pP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2) Совместно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преподавателями-кураторами и студентами разработаны планы шести занятий, подготовлены материалы к ним;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</a:pP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3) Студентами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(в присутствии преподавателей-кураторов и учителей школ, но без их 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непосредственного участия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) проводились занятия по практическому праву для 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школьников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7212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ru-RU" sz="3600" dirty="0"/>
              <a:t>Этапы реализации проекта</a:t>
            </a:r>
            <a:endParaRPr lang="ru-RU" sz="3600" dirty="0"/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08856" y="6088830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Реализация проекта «Живое право»</a:t>
            </a:r>
          </a:p>
        </p:txBody>
      </p:sp>
    </p:spTree>
    <p:extLst>
      <p:ext uri="{BB962C8B-B14F-4D97-AF65-F5344CB8AC3E}">
        <p14:creationId xmlns:p14="http://schemas.microsoft.com/office/powerpoint/2010/main" val="10840253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659</Words>
  <Application>Microsoft Office PowerPoint</Application>
  <PresentationFormat>Широкоэкранный</PresentationFormat>
  <Paragraphs>79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 Shestakova</dc:creator>
  <cp:lastModifiedBy>mary</cp:lastModifiedBy>
  <cp:revision>18</cp:revision>
  <dcterms:created xsi:type="dcterms:W3CDTF">2015-09-03T07:45:20Z</dcterms:created>
  <dcterms:modified xsi:type="dcterms:W3CDTF">2015-10-05T19:26:10Z</dcterms:modified>
</cp:coreProperties>
</file>