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308" r:id="rId3"/>
    <p:sldId id="295" r:id="rId4"/>
    <p:sldId id="297" r:id="rId5"/>
    <p:sldId id="296" r:id="rId6"/>
    <p:sldId id="298" r:id="rId7"/>
    <p:sldId id="300" r:id="rId8"/>
    <p:sldId id="301" r:id="rId9"/>
    <p:sldId id="302" r:id="rId10"/>
    <p:sldId id="304" r:id="rId11"/>
    <p:sldId id="305" r:id="rId12"/>
    <p:sldId id="303" r:id="rId13"/>
    <p:sldId id="30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9" autoAdjust="0"/>
    <p:restoredTop sz="85385" autoAdjust="0"/>
  </p:normalViewPr>
  <p:slideViewPr>
    <p:cSldViewPr>
      <p:cViewPr varScale="1">
        <p:scale>
          <a:sx n="104" d="100"/>
          <a:sy n="104" d="100"/>
        </p:scale>
        <p:origin x="121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1DC00-8356-464B-9A9A-F2CD7AFF1712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9393B-A945-4480-9ECD-71F20318D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7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9393B-A945-4480-9ECD-71F20318D40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32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9393B-A945-4480-9ECD-71F20318D40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7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Ранняя профориентация - веление времени. Это вынуждает нас работать со школьниками. В работе со школьниками в разных формах необходимо проводить пропаганду достижений физики как науки и показывать многогранность ее проявлений. Ранняя профориентация - веление времени. Это вынуждает нас работать со школьниками. В работе со школьниками в разных формах необходимо проводить пропаганду достижений физики как науки и показывать многогранность ее проявлений.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9393B-A945-4480-9ECD-71F20318D40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76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9393B-A945-4480-9ECD-71F20318D40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787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9393B-A945-4480-9ECD-71F20318D40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71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9393B-A945-4480-9ECD-71F20318D40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46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9393B-A945-4480-9ECD-71F20318D40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396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9393B-A945-4480-9ECD-71F20318D40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94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530F-795B-4588-AB16-8166CB63FEEA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FC61-4159-4C18-AB07-495A60765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530F-795B-4588-AB16-8166CB63FEEA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FC61-4159-4C18-AB07-495A60765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530F-795B-4588-AB16-8166CB63FEEA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FC61-4159-4C18-AB07-495A60765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0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33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52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19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71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0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49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3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530F-795B-4588-AB16-8166CB63FEEA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FC61-4159-4C18-AB07-495A60765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22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99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3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530F-795B-4588-AB16-8166CB63FEEA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FC61-4159-4C18-AB07-495A60765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530F-795B-4588-AB16-8166CB63FEEA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FC61-4159-4C18-AB07-495A60765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530F-795B-4588-AB16-8166CB63FEEA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FC61-4159-4C18-AB07-495A60765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530F-795B-4588-AB16-8166CB63FEEA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FC61-4159-4C18-AB07-495A60765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530F-795B-4588-AB16-8166CB63FEEA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FC61-4159-4C18-AB07-495A60765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530F-795B-4588-AB16-8166CB63FEEA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FC61-4159-4C18-AB07-495A60765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530F-795B-4588-AB16-8166CB63FEEA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FC61-4159-4C18-AB07-495A60765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F530F-795B-4588-AB16-8166CB63FEEA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6FC61-4159-4C18-AB07-495A60765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1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6242" cy="52818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0" y="5424455"/>
            <a:ext cx="2665723" cy="1184877"/>
          </a:xfrm>
          <a:prstGeom prst="rect">
            <a:avLst/>
          </a:prstGeom>
        </p:spPr>
      </p:pic>
      <p:sp>
        <p:nvSpPr>
          <p:cNvPr id="11" name="Shape 179"/>
          <p:cNvSpPr txBox="1">
            <a:spLocks/>
          </p:cNvSpPr>
          <p:nvPr/>
        </p:nvSpPr>
        <p:spPr>
          <a:xfrm>
            <a:off x="7489148" y="5410636"/>
            <a:ext cx="4702852" cy="13016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740" b="1" dirty="0" smtClean="0">
                <a:solidFill>
                  <a:srgbClr val="000000"/>
                </a:solidFill>
              </a:rPr>
              <a:t>Реализация программы</a:t>
            </a:r>
            <a:br>
              <a:rPr lang="ru-RU" sz="1740" b="1" dirty="0" smtClean="0">
                <a:solidFill>
                  <a:srgbClr val="000000"/>
                </a:solidFill>
              </a:rPr>
            </a:br>
            <a:r>
              <a:rPr lang="ru-RU" sz="1740" b="1" dirty="0" smtClean="0">
                <a:solidFill>
                  <a:srgbClr val="000000"/>
                </a:solidFill>
              </a:rPr>
              <a:t>повышения конкурентоспособности</a:t>
            </a:r>
            <a:r>
              <a:rPr lang="ru-RU" sz="1740" dirty="0" smtClean="0">
                <a:solidFill>
                  <a:srgbClr val="000000"/>
                </a:solidFill>
              </a:rPr>
              <a:t/>
            </a:r>
            <a:br>
              <a:rPr lang="ru-RU" sz="1740" dirty="0" smtClean="0">
                <a:solidFill>
                  <a:srgbClr val="000000"/>
                </a:solidFill>
              </a:rPr>
            </a:br>
            <a:r>
              <a:rPr lang="ru-RU" sz="1740" b="1" dirty="0" smtClean="0">
                <a:solidFill>
                  <a:srgbClr val="000000"/>
                </a:solidFill>
              </a:rPr>
              <a:t>Томского государственного университета,</a:t>
            </a:r>
            <a:r>
              <a:rPr lang="ru-RU" sz="1740" dirty="0" smtClean="0">
                <a:solidFill>
                  <a:srgbClr val="000000"/>
                </a:solidFill>
              </a:rPr>
              <a:t/>
            </a:r>
            <a:br>
              <a:rPr lang="ru-RU" sz="1740" dirty="0" smtClean="0">
                <a:solidFill>
                  <a:srgbClr val="000000"/>
                </a:solidFill>
              </a:rPr>
            </a:br>
            <a:r>
              <a:rPr lang="ru-RU" sz="1740" dirty="0" smtClean="0">
                <a:solidFill>
                  <a:srgbClr val="000000"/>
                </a:solidFill>
              </a:rPr>
              <a:t>II этап, 2015-2016 гг.</a:t>
            </a:r>
            <a:endParaRPr lang="ru-RU" sz="174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Физика в </a:t>
            </a:r>
            <a:r>
              <a:rPr lang="ru-RU" dirty="0" smtClean="0"/>
              <a:t>нумизматике</a:t>
            </a:r>
            <a:endParaRPr lang="ru-RU" dirty="0"/>
          </a:p>
        </p:txBody>
      </p:sp>
      <p:pic>
        <p:nvPicPr>
          <p:cNvPr id="4" name="Содержимое 3" descr="моне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2196" y="1292763"/>
            <a:ext cx="4598521" cy="2952328"/>
          </a:xfrm>
        </p:spPr>
      </p:pic>
      <p:pic>
        <p:nvPicPr>
          <p:cNvPr id="5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Содержимое 3" descr="тест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0096" y="1417638"/>
            <a:ext cx="4340669" cy="3600400"/>
          </a:xfrm>
          <a:prstGeom prst="rect">
            <a:avLst/>
          </a:prstGeom>
        </p:spPr>
      </p:pic>
      <p:pic>
        <p:nvPicPr>
          <p:cNvPr id="8" name="Содержимое 3" descr="тест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7728" y="2768927"/>
            <a:ext cx="3924436" cy="26162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на 2015-2016 </a:t>
            </a:r>
            <a:r>
              <a:rPr lang="ru-RU" dirty="0" err="1" smtClean="0"/>
              <a:t>уч</a:t>
            </a:r>
            <a:r>
              <a:rPr lang="ru-RU" dirty="0" smtClean="0"/>
              <a:t>.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Студентами собрана и освоена установка </a:t>
            </a:r>
            <a:r>
              <a:rPr lang="ru-RU" dirty="0" err="1" smtClean="0"/>
              <a:t>микроскоп+компьютер</a:t>
            </a:r>
            <a:r>
              <a:rPr lang="ru-RU" dirty="0" smtClean="0"/>
              <a:t> для последующего рассмотрения опытов по наблюдению доменов в иттриевом феррите с применением магнитной жидкости</a:t>
            </a:r>
          </a:p>
          <a:p>
            <a:pPr algn="just"/>
            <a:r>
              <a:rPr lang="ru-RU" dirty="0" smtClean="0"/>
              <a:t>В следующем учебном году планируем привлечь к нашей деятельности  со школьниками студентов старших курсов с краткими выступлениями по оригинальным физическим демонстрациям, либо с материалами работы специальных кафедр.</a:t>
            </a:r>
          </a:p>
          <a:p>
            <a:pPr algn="just"/>
            <a:endParaRPr lang="ru-RU" dirty="0"/>
          </a:p>
        </p:txBody>
      </p:sp>
      <p:pic>
        <p:nvPicPr>
          <p:cNvPr id="5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0"/>
          <p:cNvSpPr/>
          <p:nvPr/>
        </p:nvSpPr>
        <p:spPr>
          <a:xfrm>
            <a:off x="889784" y="1535597"/>
            <a:ext cx="75623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6000" b="1" dirty="0" err="1">
                <a:solidFill>
                  <a:prstClr val="white"/>
                </a:solidFill>
              </a:rPr>
              <a:t>Спасибо</a:t>
            </a:r>
            <a:r>
              <a:rPr sz="6000" b="1" dirty="0">
                <a:solidFill>
                  <a:prstClr val="white"/>
                </a:solidFill>
              </a:rPr>
              <a:t> </a:t>
            </a:r>
            <a:r>
              <a:rPr sz="6000" b="1" dirty="0" err="1" smtClean="0">
                <a:solidFill>
                  <a:prstClr val="white"/>
                </a:solidFill>
              </a:rPr>
              <a:t>за</a:t>
            </a:r>
            <a:r>
              <a:rPr sz="6000" b="1" dirty="0" smtClean="0">
                <a:solidFill>
                  <a:prstClr val="white"/>
                </a:solidFill>
              </a:rPr>
              <a:t> </a:t>
            </a:r>
            <a:r>
              <a:rPr sz="6000" b="1" dirty="0" err="1">
                <a:solidFill>
                  <a:prstClr val="white"/>
                </a:solidFill>
              </a:rPr>
              <a:t>внимание</a:t>
            </a:r>
            <a:r>
              <a:rPr sz="6000" b="1" dirty="0">
                <a:solidFill>
                  <a:prstClr val="white"/>
                </a:solidFill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3" y="4848725"/>
            <a:ext cx="1324027" cy="1515191"/>
          </a:xfrm>
          <a:prstGeom prst="rect">
            <a:avLst/>
          </a:prstGeom>
        </p:spPr>
      </p:pic>
      <p:sp>
        <p:nvSpPr>
          <p:cNvPr id="7" name="Shape 200"/>
          <p:cNvSpPr/>
          <p:nvPr/>
        </p:nvSpPr>
        <p:spPr>
          <a:xfrm>
            <a:off x="8452109" y="4723743"/>
            <a:ext cx="310597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400" dirty="0" smtClean="0">
                <a:solidFill>
                  <a:prstClr val="white"/>
                </a:solidFill>
              </a:rPr>
              <a:t>Национальный </a:t>
            </a:r>
            <a:r>
              <a:rPr lang="ru-RU" sz="1600" dirty="0">
                <a:solidFill>
                  <a:prstClr val="white"/>
                </a:solidFill>
              </a:rPr>
              <a:t>исследовательский</a:t>
            </a:r>
          </a:p>
          <a:p>
            <a:r>
              <a:rPr lang="ru-RU" sz="1400" dirty="0">
                <a:solidFill>
                  <a:prstClr val="white"/>
                </a:solidFill>
              </a:rPr>
              <a:t>Томский государственный </a:t>
            </a:r>
            <a:r>
              <a:rPr lang="ru-RU" sz="1400" dirty="0" smtClean="0">
                <a:solidFill>
                  <a:prstClr val="white"/>
                </a:solidFill>
              </a:rPr>
              <a:t>университет</a:t>
            </a:r>
            <a:endParaRPr lang="ru-RU" sz="1400" dirty="0">
              <a:solidFill>
                <a:prstClr val="white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prstClr val="white"/>
              </a:solidFill>
            </a:endParaRPr>
          </a:p>
        </p:txBody>
      </p:sp>
      <p:sp>
        <p:nvSpPr>
          <p:cNvPr id="8" name="Shape 200"/>
          <p:cNvSpPr/>
          <p:nvPr/>
        </p:nvSpPr>
        <p:spPr>
          <a:xfrm>
            <a:off x="8452109" y="5361104"/>
            <a:ext cx="2996972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200" dirty="0" smtClean="0">
                <a:solidFill>
                  <a:prstClr val="white"/>
                </a:solidFill>
              </a:rPr>
              <a:t>634050</a:t>
            </a:r>
            <a:r>
              <a:rPr lang="ru-RU" sz="1200" dirty="0">
                <a:solidFill>
                  <a:prstClr val="white"/>
                </a:solidFill>
              </a:rPr>
              <a:t>, г. Томск, пр. Ленина, 36</a:t>
            </a:r>
          </a:p>
          <a:p>
            <a:r>
              <a:rPr lang="ru-RU" sz="1200" dirty="0">
                <a:solidFill>
                  <a:prstClr val="white"/>
                </a:solidFill>
              </a:rPr>
              <a:t>+7 (3822) 52-98-52</a:t>
            </a:r>
            <a:r>
              <a:rPr lang="ru-RU" sz="1200" dirty="0" smtClean="0">
                <a:solidFill>
                  <a:prstClr val="white"/>
                </a:solidFill>
              </a:rPr>
              <a:t>, +</a:t>
            </a:r>
            <a:r>
              <a:rPr lang="ru-RU" sz="1200" dirty="0">
                <a:solidFill>
                  <a:prstClr val="white"/>
                </a:solidFill>
              </a:rPr>
              <a:t>7 (3822) 52-95-85 (факс)</a:t>
            </a:r>
          </a:p>
          <a:p>
            <a:r>
              <a:rPr lang="ru-RU" sz="1200" dirty="0" smtClean="0">
                <a:solidFill>
                  <a:prstClr val="white"/>
                </a:solidFill>
              </a:rPr>
              <a:t>rector@tsu.ru</a:t>
            </a:r>
          </a:p>
          <a:p>
            <a:endParaRPr lang="ru-RU" sz="1200" dirty="0">
              <a:solidFill>
                <a:prstClr val="white"/>
              </a:solidFill>
            </a:endParaRPr>
          </a:p>
          <a:p>
            <a:r>
              <a:rPr lang="ru-RU" sz="1400" b="1" dirty="0">
                <a:solidFill>
                  <a:prstClr val="white"/>
                </a:solidFill>
              </a:rPr>
              <a:t>www.tsu.ru</a:t>
            </a:r>
          </a:p>
        </p:txBody>
      </p:sp>
    </p:spTree>
    <p:extLst>
      <p:ext uri="{BB962C8B-B14F-4D97-AF65-F5344CB8AC3E}">
        <p14:creationId xmlns:p14="http://schemas.microsoft.com/office/powerpoint/2010/main" val="144331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44672" cy="3717032"/>
          </a:xfrm>
        </p:spPr>
        <p:txBody>
          <a:bodyPr>
            <a:normAutofit/>
          </a:bodyPr>
          <a:lstStyle/>
          <a:p>
            <a:r>
              <a:rPr lang="ru-RU" b="1" dirty="0" smtClean="0"/>
              <a:t>Организация проектной деятельности студентов ФФ и школьников на базе Лаборатории учебного демонстрационного эксперимента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ФФ ТГУ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7528" y="3212976"/>
            <a:ext cx="8712968" cy="2520280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/>
              <a:t>Михайличенко Юрий Павлович,</a:t>
            </a:r>
          </a:p>
          <a:p>
            <a:pPr>
              <a:buNone/>
            </a:pPr>
            <a:r>
              <a:rPr lang="ru-RU" dirty="0" smtClean="0"/>
              <a:t>	 доцент кафедры общей и экспериментальной физики ФФ, к.п.н., </a:t>
            </a:r>
          </a:p>
          <a:p>
            <a:pPr>
              <a:buNone/>
            </a:pPr>
            <a:r>
              <a:rPr lang="ru-RU" dirty="0" smtClean="0"/>
              <a:t>	заведующий Лабораторией учебного физического эксперимента (</a:t>
            </a:r>
            <a:r>
              <a:rPr lang="ru-RU" dirty="0" err="1" smtClean="0"/>
              <a:t>физкабинет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4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i="1" dirty="0" smtClean="0"/>
              <a:t>Выполнены задачи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3512" y="1124745"/>
            <a:ext cx="8712968" cy="5001419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Организована работа студенческой  группы первого курса ФФ над проектами лекционных демонстраций для активизации   познавательной деятельности студентов при изучении курса общей физики</a:t>
            </a:r>
          </a:p>
          <a:p>
            <a:r>
              <a:rPr lang="ru-RU" dirty="0" smtClean="0"/>
              <a:t>При совершенствование содержания Цикла лекций по физике для школьников  учтены  результаты проектной деятельности студентов физиков в физкабинете</a:t>
            </a:r>
          </a:p>
          <a:p>
            <a:endParaRPr lang="ru-RU" dirty="0"/>
          </a:p>
        </p:txBody>
      </p:sp>
      <p:pic>
        <p:nvPicPr>
          <p:cNvPr id="4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 А</a:t>
            </a:r>
            <a:r>
              <a:rPr lang="ru-RU" i="1" dirty="0" smtClean="0"/>
              <a:t>ктуальность проекта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352" y="764704"/>
            <a:ext cx="11593288" cy="56166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Ранняя профориентация - веление времени. В работе со школьниками в разных формах необходимо проводить пропаганду достижений физики как науки и показывать многогранность ее применений. </a:t>
            </a:r>
          </a:p>
          <a:p>
            <a:r>
              <a:rPr lang="ru-RU" dirty="0" smtClean="0"/>
              <a:t>По нашим оценкам </a:t>
            </a:r>
            <a:r>
              <a:rPr lang="ru-RU" dirty="0" err="1" smtClean="0"/>
              <a:t>физкабинет</a:t>
            </a:r>
            <a:r>
              <a:rPr lang="ru-RU" dirty="0" smtClean="0"/>
              <a:t> по количеству опытов занимает второе место в России после МГУ, что может обеспечить высокий уровень педагогической деятельности на его основе. </a:t>
            </a:r>
          </a:p>
          <a:p>
            <a:r>
              <a:rPr lang="ru-RU" dirty="0" smtClean="0"/>
              <a:t>Реализация индивидуальной траектории обучения студентов младших курсов на основе возможности широкого выбора задач в </a:t>
            </a:r>
            <a:r>
              <a:rPr lang="ru-RU" dirty="0" err="1" smtClean="0"/>
              <a:t>физкабинете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206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400" y="1052736"/>
            <a:ext cx="10945216" cy="48245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Расцениваем деятельность первокурсников в физкабинете как состоявшуюся полезную работу над материалом курса общей физики для получения глубоких знаний по дисциплине.</a:t>
            </a:r>
          </a:p>
          <a:p>
            <a:r>
              <a:rPr lang="ru-RU" dirty="0" smtClean="0"/>
              <a:t>В результате рассмотрения десятков опытов произведен отбор доступных и интересных для школьников, с позиций студентов, физических экспериментов.</a:t>
            </a:r>
          </a:p>
          <a:p>
            <a:r>
              <a:rPr lang="ru-RU" dirty="0" smtClean="0"/>
              <a:t>По инициативе студента Колесникова Данила в физкабинете изготовлена магнитная жидкость</a:t>
            </a:r>
          </a:p>
          <a:p>
            <a:r>
              <a:rPr lang="ru-RU" dirty="0" smtClean="0"/>
              <a:t>Проведена защита коллективного проекта на лекции перед школьной аудиторией (презентация студента Алексеева А.).</a:t>
            </a:r>
          </a:p>
          <a:p>
            <a:endParaRPr lang="ru-RU" dirty="0"/>
          </a:p>
        </p:txBody>
      </p:sp>
      <p:pic>
        <p:nvPicPr>
          <p:cNvPr id="4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404664"/>
            <a:ext cx="8964488" cy="1008112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Студенты ФФ изготавливают магнитную жидкость в </a:t>
            </a:r>
            <a:r>
              <a:rPr lang="ru-RU" sz="3600" b="1" dirty="0" err="1"/>
              <a:t>физкабинете</a:t>
            </a:r>
            <a:r>
              <a:rPr lang="ru-RU" sz="3600" b="1" dirty="0"/>
              <a:t>. Фото 28 марта 2015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Вано\Desktop\на пр\IMG_0184-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672" y="1124744"/>
            <a:ext cx="5760640" cy="431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dirty="0" smtClean="0"/>
              <a:t>Магнитная жидкость</a:t>
            </a:r>
            <a:endParaRPr lang="ru-RU" dirty="0"/>
          </a:p>
        </p:txBody>
      </p:sp>
      <p:pic>
        <p:nvPicPr>
          <p:cNvPr id="4" name="Содержимое 3" descr="ежик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83632" y="764704"/>
            <a:ext cx="6264695" cy="4637147"/>
          </a:xfrm>
        </p:spPr>
      </p:pic>
      <p:pic>
        <p:nvPicPr>
          <p:cNvPr id="5" name="image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260648"/>
            <a:ext cx="8892480" cy="1368152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Школьники 10 класса в конце лекции спустились к демонстрационному столу, чтобы рассмотреть в деталях дополнительные эксперименты для домашнего </a:t>
            </a:r>
            <a:r>
              <a:rPr lang="ru-RU" sz="2700" b="1" dirty="0" smtClean="0"/>
              <a:t>исполнения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0233-7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07568" y="1412776"/>
            <a:ext cx="7776864" cy="4365491"/>
          </a:xfrm>
        </p:spPr>
      </p:pic>
      <p:pic>
        <p:nvPicPr>
          <p:cNvPr id="5" name="image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696" y="44624"/>
            <a:ext cx="12360696" cy="576064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Очередная встреча в физкабинете. </a:t>
            </a:r>
            <a:br>
              <a:rPr lang="ru-RU" sz="2800" dirty="0" smtClean="0"/>
            </a:br>
            <a:r>
              <a:rPr lang="ru-RU" sz="2800" dirty="0" smtClean="0"/>
              <a:t>17 сентября 2015 года</a:t>
            </a:r>
            <a:endParaRPr lang="ru-RU" sz="2800" dirty="0"/>
          </a:p>
        </p:txBody>
      </p:sp>
      <p:pic>
        <p:nvPicPr>
          <p:cNvPr id="6" name="Содержимое 5" descr="сент2015-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5640" y="836712"/>
            <a:ext cx="5976664" cy="4871807"/>
          </a:xfrm>
        </p:spPr>
      </p:pic>
      <p:pic>
        <p:nvPicPr>
          <p:cNvPr id="4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4232</TotalTime>
  <Words>446</Words>
  <Application>Microsoft Office PowerPoint</Application>
  <PresentationFormat>Широкоэкранный</PresentationFormat>
  <Paragraphs>51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  <vt:lpstr>Организация проектной деятельности студентов ФФ и школьников на базе Лаборатории учебного демонстрационного эксперимента  ФФ ТГУ </vt:lpstr>
      <vt:lpstr>Выполнены задачи проекта.</vt:lpstr>
      <vt:lpstr> Актуальность проекта </vt:lpstr>
      <vt:lpstr>Презентация PowerPoint</vt:lpstr>
      <vt:lpstr>Студенты ФФ изготавливают магнитную жидкость в физкабинете. Фото 28 марта 2015 г. </vt:lpstr>
      <vt:lpstr>Магнитная жидкость</vt:lpstr>
      <vt:lpstr>Школьники 10 класса в конце лекции спустились к демонстрационному столу, чтобы рассмотреть в деталях дополнительные эксперименты для домашнего исполнения </vt:lpstr>
      <vt:lpstr>Очередная встреча в физкабинете.  17 сентября 2015 года</vt:lpstr>
      <vt:lpstr>Физика в нумизматике</vt:lpstr>
      <vt:lpstr>План на 2015-2016 уч. год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класс</dc:title>
  <dc:creator>DNS</dc:creator>
  <cp:lastModifiedBy>Valery</cp:lastModifiedBy>
  <cp:revision>257</cp:revision>
  <dcterms:created xsi:type="dcterms:W3CDTF">2014-03-29T09:02:19Z</dcterms:created>
  <dcterms:modified xsi:type="dcterms:W3CDTF">2015-10-06T09:17:28Z</dcterms:modified>
</cp:coreProperties>
</file>