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000108"/>
            <a:ext cx="7072362" cy="3929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Проблема вариативности высшего образования и возможности реализации индивидуальных образовательных траекторий студентами </a:t>
            </a:r>
            <a:r>
              <a:rPr lang="ru-RU" dirty="0" err="1" smtClean="0"/>
              <a:t>бакалавриата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в ТГУ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рамках проекта </a:t>
            </a:r>
            <a:br>
              <a:rPr lang="ru-RU" sz="2200" dirty="0" smtClean="0"/>
            </a:br>
            <a:r>
              <a:rPr lang="ru-RU" sz="2200" dirty="0" smtClean="0"/>
              <a:t>«Разработка и реализация программы аналитического сопровождения управления изменениями»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072074"/>
            <a:ext cx="6858000" cy="5857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Шпагин С.А., </a:t>
            </a:r>
            <a:r>
              <a:rPr lang="ru-RU" sz="2400" dirty="0" err="1" smtClean="0"/>
              <a:t>Максиков</a:t>
            </a:r>
            <a:r>
              <a:rPr lang="ru-RU" sz="2400" dirty="0" smtClean="0"/>
              <a:t> С.В.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+mj-lt"/>
              </a:rPr>
              <a:t>Исследование учебных планов подготовки бакалавров в ТГУ : эмпирическая основа и методика проведения</a:t>
            </a:r>
            <a:endParaRPr lang="ru-RU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100" dirty="0" smtClean="0"/>
              <a:t>Сроки</a:t>
            </a:r>
            <a:r>
              <a:rPr lang="ru-RU" dirty="0" smtClean="0"/>
              <a:t>: август – сентябрь 2014 г. </a:t>
            </a:r>
          </a:p>
          <a:p>
            <a:pPr>
              <a:buNone/>
            </a:pPr>
            <a:r>
              <a:rPr lang="ru-RU" sz="3100" dirty="0" smtClean="0"/>
              <a:t>Объект изучения</a:t>
            </a:r>
            <a:r>
              <a:rPr lang="ru-RU" dirty="0" smtClean="0"/>
              <a:t>: материалы, размещенные на Интернет-сайтах учебных подразделений (ООП, РУП). </a:t>
            </a:r>
          </a:p>
          <a:p>
            <a:pPr>
              <a:buNone/>
            </a:pPr>
            <a:r>
              <a:rPr lang="ru-RU" sz="3100" dirty="0" smtClean="0"/>
              <a:t>Размер выборки: </a:t>
            </a:r>
            <a:r>
              <a:rPr lang="en-US" dirty="0" smtClean="0"/>
              <a:t>&gt;</a:t>
            </a:r>
            <a:r>
              <a:rPr lang="ru-RU" dirty="0" smtClean="0"/>
              <a:t>80%. </a:t>
            </a:r>
          </a:p>
          <a:p>
            <a:pPr>
              <a:buNone/>
            </a:pPr>
            <a:r>
              <a:rPr lang="ru-RU" sz="3100" dirty="0" smtClean="0"/>
              <a:t>Количественный анализ</a:t>
            </a:r>
            <a:r>
              <a:rPr lang="ru-RU" dirty="0" smtClean="0"/>
              <a:t>: определение размера части ООП, которую образуют дисциплины по выбору студента. </a:t>
            </a:r>
          </a:p>
          <a:p>
            <a:pPr>
              <a:buNone/>
            </a:pPr>
            <a:r>
              <a:rPr lang="ru-RU" sz="3100" dirty="0" smtClean="0"/>
              <a:t>Качественный анализ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выявление ситуаций отсутствия у обучающихся реального выбора; </a:t>
            </a:r>
          </a:p>
          <a:p>
            <a:pPr lvl="0"/>
            <a:r>
              <a:rPr lang="ru-RU" dirty="0" smtClean="0"/>
              <a:t>ограничение выбора обучающихся через неравномерность присутствия элективных курсов в различных циклах подготовки;</a:t>
            </a:r>
          </a:p>
          <a:p>
            <a:pPr lvl="0"/>
            <a:r>
              <a:rPr lang="ru-RU" dirty="0" smtClean="0"/>
              <a:t>формирование спектра выбора обучающихся путем варьирования масштаба элективной части учебного плана, концентрации дисциплин по выбору в определенных циклах подготовки, синхронизации/</a:t>
            </a:r>
            <a:r>
              <a:rPr lang="ru-RU" dirty="0" err="1" smtClean="0"/>
              <a:t>асинхронии</a:t>
            </a:r>
            <a:r>
              <a:rPr lang="ru-RU" dirty="0" smtClean="0"/>
              <a:t> выбора дисциплин, «формулы выбора»;</a:t>
            </a:r>
          </a:p>
          <a:p>
            <a:pPr lvl="0"/>
            <a:r>
              <a:rPr lang="ru-RU" dirty="0" smtClean="0"/>
              <a:t>наличие факультативных дисциплин в структуре учебного плана и их связь с содержанием реализуемой ООП.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Вариативность учебных планов факультетов: </a:t>
            </a:r>
            <a:br>
              <a:rPr lang="ru-RU" dirty="0" smtClean="0"/>
            </a:br>
            <a:r>
              <a:rPr lang="ru-RU" dirty="0" smtClean="0"/>
              <a:t>экстремальные случаи </a:t>
            </a:r>
            <a:r>
              <a:rPr lang="ru-RU" sz="2700" dirty="0" smtClean="0"/>
              <a:t>(в % от 240 ЗЕТ)</a:t>
            </a:r>
            <a:endParaRPr lang="ru-RU" sz="27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57156" y="1142984"/>
          <a:ext cx="8329646" cy="553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206"/>
                <a:gridCol w="1959192"/>
                <a:gridCol w="1164425"/>
                <a:gridCol w="1041206"/>
                <a:gridCol w="2080649"/>
                <a:gridCol w="1042968"/>
              </a:tblGrid>
              <a:tr h="362002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Высокий</a:t>
                      </a:r>
                      <a:r>
                        <a:rPr lang="ru-RU" baseline="0" dirty="0" smtClean="0"/>
                        <a:t>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Низкий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002">
                <a:tc rowSpan="4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ФП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Психология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  <a:cs typeface="Times New Roman"/>
                        </a:rPr>
                        <a:t>ЮИ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Юриспруденция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+mn-lt"/>
                        </a:rPr>
                        <a:t>7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4826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Реклама и связи с общественностью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ФИЯ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Лингвистика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Организация работы с молодежью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Перевод и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переводоведение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Управление персоналом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  <a:cs typeface="Times New Roman"/>
                        </a:rPr>
                        <a:t>ФЖ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Журналистика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385569">
                <a:tc rowSpan="4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ИФ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ИИК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Музеология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4826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Международные отношения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Культурология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4826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Зарубежное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регионоведение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Библиотечно-информационная  деятельность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Документоведение и архивоведение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62002">
                <a:tc rowSpan="4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endParaRPr lang="ru-RU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dirty="0" err="1" smtClean="0">
                          <a:latin typeface="+mn-lt"/>
                        </a:rPr>
                        <a:t>ФсФ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Философия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Педагогическое образование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002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Политология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3855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Социология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385569">
                <a:tc vMerge="1"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Социальная работа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Политика факультетов как фактор вариативности ООП проявляется через различие доли элективных курсов учебных планов по одинаковым направлениям подготовки, реализуемых на разных факультетах: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Вариативность учебных планов: </a:t>
            </a:r>
            <a:br>
              <a:rPr lang="ru-RU" dirty="0" smtClean="0"/>
            </a:br>
            <a:r>
              <a:rPr lang="ru-RU" dirty="0" smtClean="0"/>
              <a:t> факультеты и программы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588734"/>
              </p:ext>
            </p:extLst>
          </p:nvPr>
        </p:nvGraphicFramePr>
        <p:xfrm>
          <a:off x="714347" y="2928936"/>
          <a:ext cx="7715304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9"/>
                <a:gridCol w="1500198"/>
                <a:gridCol w="1857387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Факультет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</a:t>
                      </a:r>
                      <a:r>
                        <a:rPr lang="ru-RU" dirty="0" err="1" smtClean="0"/>
                        <a:t>элективов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ВШБ, ЭФ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 - 13%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МФУ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ФПМК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2,4%</a:t>
                      </a:r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Прикладная 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ФИнф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2,5%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Экология и природопользование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ГГФ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Вариативность учебных планов: </a:t>
            </a:r>
            <a:br>
              <a:rPr lang="ru-RU" dirty="0" smtClean="0"/>
            </a:br>
            <a:r>
              <a:rPr lang="ru-RU" dirty="0" smtClean="0"/>
              <a:t> факультеты 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Внутри ряда факультетов прослеживаются заметные различия в объеме элективной части ООП</a:t>
            </a:r>
            <a:r>
              <a:rPr lang="ru-RU" dirty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5750576"/>
              </p:ext>
            </p:extLst>
          </p:nvPr>
        </p:nvGraphicFramePr>
        <p:xfrm>
          <a:off x="642909" y="2285993"/>
          <a:ext cx="7858182" cy="404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7"/>
                <a:gridCol w="1285884"/>
                <a:gridCol w="1785951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Факультет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</a:t>
                      </a:r>
                      <a:r>
                        <a:rPr lang="ru-RU" dirty="0" err="1" smtClean="0"/>
                        <a:t>элективов</a:t>
                      </a:r>
                      <a:endParaRPr lang="ru-R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 и муниципальное управление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МФУ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Бизнес-информатика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МФУ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5%</a:t>
                      </a:r>
                      <a:endParaRPr lang="ru-R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Радиофизика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РФФ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26%</a:t>
                      </a:r>
                      <a:endParaRPr lang="ru-R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Оптотехника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РФФ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9%</a:t>
                      </a:r>
                      <a:endParaRPr lang="ru-R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/>
                </a:tc>
              </a:tr>
              <a:tr h="5817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системы и технологии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Конструирование вариативности: </a:t>
            </a:r>
            <a:br>
              <a:rPr lang="ru-RU" dirty="0" smtClean="0"/>
            </a:br>
            <a:r>
              <a:rPr lang="ru-RU" dirty="0" smtClean="0"/>
              <a:t>элективные курсы и циклы 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1. Равномерное размещение дисциплин по выбору по циклам (БИ, ВШБ, ФП, </a:t>
            </a:r>
            <a:r>
              <a:rPr lang="ru-RU" sz="1800" dirty="0" smtClean="0"/>
              <a:t>ЭФ</a:t>
            </a:r>
            <a:r>
              <a:rPr lang="ru-RU" sz="1800" dirty="0"/>
              <a:t>). </a:t>
            </a:r>
          </a:p>
          <a:p>
            <a:pPr marL="0" indent="0">
              <a:buNone/>
            </a:pPr>
            <a:r>
              <a:rPr lang="ru-RU" sz="1800" dirty="0"/>
              <a:t>2. Повышенная </a:t>
            </a:r>
            <a:r>
              <a:rPr lang="ru-RU" sz="1800" dirty="0" smtClean="0"/>
              <a:t>концентрация </a:t>
            </a:r>
            <a:r>
              <a:rPr lang="ru-RU" sz="1800" dirty="0"/>
              <a:t>элективных курсов в одном или двух </a:t>
            </a:r>
            <a:r>
              <a:rPr lang="ru-RU" sz="1800" dirty="0" smtClean="0"/>
              <a:t>циклах.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lnSpc>
                <a:spcPct val="114000"/>
              </a:lnSpc>
              <a:buNone/>
            </a:pPr>
            <a:endParaRPr lang="ru-RU" sz="20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800" dirty="0" smtClean="0"/>
              <a:t>3. Отсутствие дисциплин по выбору на 1-м или 2-х циклах</a:t>
            </a:r>
            <a:r>
              <a:rPr lang="ru-RU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041613"/>
              </p:ext>
            </p:extLst>
          </p:nvPr>
        </p:nvGraphicFramePr>
        <p:xfrm>
          <a:off x="683568" y="1556792"/>
          <a:ext cx="806489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1512168"/>
              </a:tblGrid>
              <a:tr h="3036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ООП факультетов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Циклы</a:t>
                      </a:r>
                      <a:r>
                        <a:rPr lang="ru-RU" sz="1600" baseline="0" dirty="0" smtClean="0"/>
                        <a:t> ООП</a:t>
                      </a:r>
                      <a:endParaRPr lang="ru-RU" sz="1600" dirty="0"/>
                    </a:p>
                  </a:txBody>
                  <a:tcPr/>
                </a:tc>
              </a:tr>
              <a:tr h="3149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</a:t>
                      </a:r>
                      <a:r>
                        <a:rPr lang="ru-RU" sz="1600" dirty="0" err="1" smtClean="0"/>
                        <a:t>Оптотехника</a:t>
                      </a:r>
                      <a:r>
                        <a:rPr lang="ru-RU" sz="1600" dirty="0" smtClean="0"/>
                        <a:t>» (РФФ) и все направления подготовки ХФ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Б.1</a:t>
                      </a:r>
                      <a:endParaRPr lang="ru-RU" sz="1600" dirty="0"/>
                    </a:p>
                  </a:txBody>
                  <a:tcPr/>
                </a:tc>
              </a:tr>
              <a:tr h="5440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«Международные отношения» (ИФ), «Лингвистика» и «Филология» (</a:t>
                      </a:r>
                      <a:r>
                        <a:rPr lang="ru-RU" sz="1600" dirty="0" err="1" smtClean="0"/>
                        <a:t>ФилФ</a:t>
                      </a:r>
                      <a:r>
                        <a:rPr lang="ru-RU" sz="1600" dirty="0" smtClean="0"/>
                        <a:t>), «Юриспруденция» (ЮИ)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Б.2</a:t>
                      </a:r>
                      <a:endParaRPr lang="ru-RU" sz="1600" dirty="0"/>
                    </a:p>
                  </a:txBody>
                  <a:tcPr/>
                </a:tc>
              </a:tr>
              <a:tr h="5505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</a:t>
                      </a:r>
                      <a:r>
                        <a:rPr lang="ru-RU" sz="1600" dirty="0" err="1" smtClean="0"/>
                        <a:t>Пед.образование</a:t>
                      </a:r>
                      <a:r>
                        <a:rPr lang="ru-RU" sz="1600" dirty="0" smtClean="0"/>
                        <a:t>» (ИИК), «</a:t>
                      </a:r>
                      <a:r>
                        <a:rPr lang="ru-RU" sz="1600" dirty="0" err="1" smtClean="0"/>
                        <a:t>Инноватика</a:t>
                      </a:r>
                      <a:r>
                        <a:rPr lang="ru-RU" sz="1600" dirty="0" smtClean="0"/>
                        <a:t>» (ФИТ), «Лингвистика», «Перевод и </a:t>
                      </a:r>
                      <a:r>
                        <a:rPr lang="ru-RU" sz="1600" dirty="0" err="1" smtClean="0"/>
                        <a:t>переводоведение</a:t>
                      </a:r>
                      <a:r>
                        <a:rPr lang="ru-RU" sz="1600" dirty="0" smtClean="0"/>
                        <a:t>» (ФИЯ), «Гидрометеорология» (ГГФ)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Б.1 и Б.2</a:t>
                      </a:r>
                      <a:endParaRPr lang="ru-RU" sz="1600" dirty="0"/>
                    </a:p>
                  </a:txBody>
                  <a:tcPr/>
                </a:tc>
              </a:tr>
              <a:tr h="5474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«Геология» (ГГФ), «Радиофизика», «</a:t>
                      </a:r>
                      <a:r>
                        <a:rPr lang="ru-RU" sz="1600" dirty="0" err="1" smtClean="0"/>
                        <a:t>Фотоника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оптоинформатика</a:t>
                      </a:r>
                      <a:r>
                        <a:rPr lang="ru-RU" sz="1600" dirty="0" smtClean="0"/>
                        <a:t>» (РФФ), «Физика» (ФФ)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Б.1 и Б.3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5559139"/>
              </p:ext>
            </p:extLst>
          </p:nvPr>
        </p:nvGraphicFramePr>
        <p:xfrm>
          <a:off x="683568" y="4293096"/>
          <a:ext cx="804021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148748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ООП факультетов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Циклы</a:t>
                      </a:r>
                      <a:r>
                        <a:rPr lang="ru-RU" sz="1600" baseline="0" dirty="0" smtClean="0"/>
                        <a:t> ООП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 направления подготовки </a:t>
                      </a:r>
                      <a:r>
                        <a:rPr lang="ru-RU" sz="1600" dirty="0" err="1" smtClean="0"/>
                        <a:t>ФИнф</a:t>
                      </a:r>
                      <a:r>
                        <a:rPr lang="ru-RU" sz="1600" dirty="0" smtClean="0"/>
                        <a:t> и «Социальная работа» (</a:t>
                      </a:r>
                      <a:r>
                        <a:rPr lang="ru-RU" sz="1600" dirty="0" err="1" smtClean="0"/>
                        <a:t>ФсФ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Б.1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«Библиотечно-информационная деятельность» (ИИК), «Зарубежное регионоведение» (ИФ), «Приклад. математика и информатика» (ФПМК)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Б.2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«Бизнес-информатика», «Государственное и муниципальное управление» (МФУ), «Журналистика» (ФЖ), «Экономика» (ФПМК)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Б.1, Б.2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«Прикладная информатика» (ФИТ), «Информационные системы и технологии» (ФФ)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Б.2, Б.3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25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Конструирование вариативности: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степень синхронизации и формула выбора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/>
              <a:t>Синхронизация выбора </a:t>
            </a:r>
            <a:r>
              <a:rPr lang="ru-RU" dirty="0"/>
              <a:t>- размещение элективных курсов, предложенных студенту в качестве альтернативных, </a:t>
            </a:r>
            <a:r>
              <a:rPr lang="ru-RU" dirty="0" smtClean="0"/>
              <a:t>т.е</a:t>
            </a:r>
            <a:r>
              <a:rPr lang="ru-RU" dirty="0"/>
              <a:t>. фактически </a:t>
            </a:r>
            <a:r>
              <a:rPr lang="ru-RU" dirty="0" smtClean="0"/>
              <a:t>одновременно (большинство факультетов). </a:t>
            </a:r>
            <a:r>
              <a:rPr lang="ru-RU" dirty="0"/>
              <a:t>Но элективные дисциплины </a:t>
            </a:r>
            <a:r>
              <a:rPr lang="ru-RU" dirty="0" smtClean="0"/>
              <a:t>могут быть размещены </a:t>
            </a:r>
            <a:r>
              <a:rPr lang="ru-RU" dirty="0"/>
              <a:t>в структуре учебного плана ООП </a:t>
            </a:r>
            <a:r>
              <a:rPr lang="ru-RU" i="1" u="sng" dirty="0"/>
              <a:t>асинхронно</a:t>
            </a:r>
            <a:r>
              <a:rPr lang="ru-RU" dirty="0"/>
              <a:t>, в разных семестрах, т.е. без жесткой взаимосвязи между </a:t>
            </a:r>
            <a:r>
              <a:rPr lang="ru-RU" dirty="0" smtClean="0"/>
              <a:t>собой (ИФ, ФФ).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u="sng" dirty="0" smtClean="0"/>
              <a:t>Формула </a:t>
            </a:r>
            <a:r>
              <a:rPr lang="ru-RU" b="1" u="sng" dirty="0"/>
              <a:t>выбора</a:t>
            </a:r>
            <a:r>
              <a:rPr lang="ru-RU" dirty="0"/>
              <a:t>» </a:t>
            </a:r>
            <a:r>
              <a:rPr lang="ru-RU" dirty="0" smtClean="0"/>
              <a:t>- соотношение </a:t>
            </a:r>
            <a:r>
              <a:rPr lang="ru-RU" dirty="0"/>
              <a:t>выбираемых и предлагаемых на выбор элективных </a:t>
            </a:r>
            <a:r>
              <a:rPr lang="ru-RU" dirty="0" smtClean="0"/>
              <a:t>дисциплин:</a:t>
            </a:r>
          </a:p>
          <a:p>
            <a:r>
              <a:rPr lang="ru-RU" dirty="0" smtClean="0"/>
              <a:t>бинарный выбор   1:2</a:t>
            </a:r>
            <a:endParaRPr lang="ru-RU" dirty="0"/>
          </a:p>
          <a:p>
            <a:r>
              <a:rPr lang="ru-RU" dirty="0" smtClean="0"/>
              <a:t>плюральный выбор: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ООП «История» (ИФ): </a:t>
            </a:r>
            <a:r>
              <a:rPr lang="ru-RU" dirty="0" smtClean="0"/>
              <a:t>внутри цикла Б.3 выбор 7-8 </a:t>
            </a:r>
            <a:r>
              <a:rPr lang="ru-RU" dirty="0"/>
              <a:t>курсов трудоёмкостью 26 </a:t>
            </a:r>
            <a:r>
              <a:rPr lang="ru-RU" dirty="0" smtClean="0"/>
              <a:t>ЗЕТ из 16 – 18 курсов на 62 ЗЕТ.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ООП «Реклама и связи с общественностью» </a:t>
            </a:r>
            <a:r>
              <a:rPr lang="ru-RU" dirty="0" smtClean="0">
                <a:solidFill>
                  <a:srgbClr val="C00000"/>
                </a:solidFill>
              </a:rPr>
              <a:t>(ФП)</a:t>
            </a:r>
            <a:r>
              <a:rPr lang="ru-RU" dirty="0" smtClean="0"/>
              <a:t>: выбор </a:t>
            </a:r>
            <a:r>
              <a:rPr lang="ru-RU" dirty="0"/>
              <a:t>5:10 в рамках выбранного профиля дисциплин цикла Б.3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ООП «Физика» </a:t>
            </a:r>
            <a:r>
              <a:rPr lang="ru-RU" dirty="0" smtClean="0">
                <a:solidFill>
                  <a:srgbClr val="C00000"/>
                </a:solidFill>
              </a:rPr>
              <a:t>(ФФ): </a:t>
            </a:r>
            <a:r>
              <a:rPr lang="ru-RU" dirty="0"/>
              <a:t>необходимо выбрать 4 – 6 предметов общей трудоёмкостью 9 ЗЕТ из 9 дисциплин цикла Б.1, 2 – 3 дисциплины на 10 ЗЕТ из 9 предметов цикла Б.2 и еще 6 – 15 дисциплин на 36 ЗЕТ из 54 предметов цикла Б.3. </a:t>
            </a:r>
          </a:p>
        </p:txBody>
      </p:sp>
    </p:spTree>
    <p:extLst>
      <p:ext uri="{BB962C8B-B14F-4D97-AF65-F5344CB8AC3E}">
        <p14:creationId xmlns:p14="http://schemas.microsoft.com/office/powerpoint/2010/main" xmlns="" val="1248359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Конструирование вариативности: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исчезающие </a:t>
            </a:r>
            <a:r>
              <a:rPr lang="ru-RU" smtClean="0"/>
              <a:t>факультетивы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До принятия ФГОС основной вид факультативов – военная подготовка. Сейчас занятия студентов на военной кафедре входят в структуру доп. образования. </a:t>
            </a:r>
          </a:p>
          <a:p>
            <a:pPr>
              <a:buNone/>
            </a:pPr>
            <a:r>
              <a:rPr lang="ru-RU" dirty="0" smtClean="0"/>
              <a:t>ФГОС-3 предусматривают реализацию факультативных курсов </a:t>
            </a:r>
            <a:r>
              <a:rPr lang="ru-RU" i="1" u="sng" dirty="0" smtClean="0"/>
              <a:t>за счет сокращения каникулярного времени</a:t>
            </a:r>
            <a:r>
              <a:rPr lang="ru-RU" dirty="0" smtClean="0"/>
              <a:t>. Поэтому сейчас в учебных планах факультативы – редкость.</a:t>
            </a:r>
          </a:p>
          <a:p>
            <a:pPr>
              <a:buNone/>
            </a:pPr>
            <a:r>
              <a:rPr lang="ru-RU" dirty="0" smtClean="0"/>
              <a:t>В ТГУ факультативы прописаны в 6 ООП. Чаще всего это «Библиотековедение» (4 ООП), есть также «Основы научно-исследовательской работы студентов», корейский язык, «Методика преподавания биологии», «Латинский язык», «Педагогическая практика» . Более широко факультативные курсы представлены только в учебных планах направлений «</a:t>
            </a:r>
            <a:r>
              <a:rPr lang="ru-RU" dirty="0" err="1" smtClean="0"/>
              <a:t>Культурология</a:t>
            </a:r>
            <a:r>
              <a:rPr lang="ru-RU" dirty="0" smtClean="0"/>
              <a:t>» ИИК (5 дисциплин) и ЮИ (6 дисциплин). </a:t>
            </a:r>
          </a:p>
          <a:p>
            <a:pPr>
              <a:buNone/>
            </a:pPr>
            <a:r>
              <a:rPr lang="ru-RU" dirty="0" smtClean="0"/>
              <a:t>В содержании ФГОС 3+ о факультативных дисциплинах не упоминается…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4478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dirty="0" smtClean="0"/>
              <a:t>Структурные подразделения НИ ТГУ в различной степени используют возможности построения вариативного содержания образования.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Почему?</a:t>
            </a:r>
          </a:p>
          <a:p>
            <a:r>
              <a:rPr lang="ru-RU" dirty="0" smtClean="0"/>
              <a:t>требования работодателей и профессиональной среды?</a:t>
            </a:r>
          </a:p>
          <a:p>
            <a:r>
              <a:rPr lang="ru-RU" dirty="0" smtClean="0"/>
              <a:t>субъективные предпочтения?</a:t>
            </a:r>
          </a:p>
          <a:p>
            <a:r>
              <a:rPr lang="ru-RU" dirty="0" smtClean="0"/>
              <a:t>ограниченность ресурсов отдельно взятых структурных подразделений?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Значительная часть факультетов и образовательных программ нуждается в расширении круга элективных и факультативных дисциплин. Однако существенно увеличить спектр такого выбора за счет собственных возможностей могут очень немногие структурные подразделения.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48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Возможно использование в качестве дисциплин по выбору общеобразовательных курсов других факультетов, а также общепрофессиональных  дисциплин ООП по той же укрупненной группе направлений подготовки. </a:t>
            </a:r>
          </a:p>
          <a:p>
            <a:pPr>
              <a:buNone/>
            </a:pPr>
            <a:r>
              <a:rPr lang="ru-RU" dirty="0" smtClean="0"/>
              <a:t>2. При большой трудоёмкости - разбиение на модули с возможностью изучения с различным объемом содержания (в полном объеме, без экзамена, без практических занятий, отдельные разделы). </a:t>
            </a:r>
          </a:p>
          <a:p>
            <a:pPr>
              <a:buNone/>
            </a:pPr>
            <a:r>
              <a:rPr lang="ru-RU" dirty="0" smtClean="0"/>
              <a:t>3. Список таких дисциплин (модулей) необходимо выкладывать на сайте факультета (университета) как доступных для открытого посещения, с возможностью записи через сайт и рекомендациями о том, какие из них лучше или </a:t>
            </a:r>
            <a:r>
              <a:rPr lang="ru-RU" dirty="0" err="1" smtClean="0"/>
              <a:t>оптимальнее</a:t>
            </a:r>
            <a:r>
              <a:rPr lang="ru-RU" dirty="0" smtClean="0"/>
              <a:t> изучать. </a:t>
            </a:r>
          </a:p>
          <a:p>
            <a:pPr lvl="5">
              <a:buNone/>
            </a:pPr>
            <a:r>
              <a:rPr lang="ru-RU" sz="2600" dirty="0" smtClean="0"/>
              <a:t>открытые лекции как форма реализации «третьей роли» университета. </a:t>
            </a:r>
            <a:endParaRPr lang="ru-RU" sz="26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899592" y="53732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48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4. </a:t>
            </a:r>
            <a:r>
              <a:rPr lang="ru-RU" dirty="0" smtClean="0"/>
              <a:t>В целях экономии нагрузки и расширения спектра фактического выбора учебных предметов можно рекомендовать факультетам </a:t>
            </a:r>
            <a:r>
              <a:rPr lang="ru-RU" i="1" u="sng" dirty="0" smtClean="0"/>
              <a:t>переход к асинхронной конфигурации</a:t>
            </a:r>
            <a:r>
              <a:rPr lang="ru-RU" dirty="0" smtClean="0"/>
              <a:t> элективных дисциплин и к </a:t>
            </a:r>
            <a:r>
              <a:rPr lang="ru-RU" i="1" u="sng" dirty="0" smtClean="0"/>
              <a:t>плюральной формуле их выбора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5. Обсудить на Методическом совете НИ ТГУ и выработать принципы взаимообмена нагрузками между факультетами:</a:t>
            </a:r>
          </a:p>
          <a:p>
            <a:r>
              <a:rPr lang="ru-RU" dirty="0" smtClean="0"/>
              <a:t>перечни открытых курсов, </a:t>
            </a:r>
          </a:p>
          <a:p>
            <a:r>
              <a:rPr lang="ru-RU" dirty="0" smtClean="0"/>
              <a:t>их расположение в осеннем или весеннем семестре, </a:t>
            </a:r>
          </a:p>
          <a:p>
            <a:r>
              <a:rPr lang="ru-RU" dirty="0" smtClean="0"/>
              <a:t>принцип передачи нагрузки от факультета другому факультету в ситуации неопределенности количества слушателей и различия статуса дисциплин в различных ООП.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Индивидуализация как тенденция образования в современном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Мир в </a:t>
            </a:r>
            <a:r>
              <a:rPr lang="en-US" dirty="0" smtClean="0"/>
              <a:t>XXI</a:t>
            </a:r>
            <a:r>
              <a:rPr lang="ru-RU" dirty="0" smtClean="0"/>
              <a:t> веке переживает бум индивидуализации. Индивидуальность в противовес массовости проявляет себя во всем:</a:t>
            </a:r>
          </a:p>
          <a:p>
            <a:r>
              <a:rPr lang="ru-RU" dirty="0" smtClean="0"/>
              <a:t>спрос на «эксклюзивные товары»</a:t>
            </a:r>
          </a:p>
          <a:p>
            <a:r>
              <a:rPr lang="ru-RU" dirty="0" smtClean="0"/>
              <a:t>размывание привычных форм </a:t>
            </a:r>
            <a:r>
              <a:rPr lang="ru-RU" dirty="0" err="1" smtClean="0"/>
              <a:t>социальности</a:t>
            </a:r>
            <a:r>
              <a:rPr lang="ru-RU" dirty="0" smtClean="0"/>
              <a:t>: упадок профсоюзов и политических партий, поиски внецерковной духовности, </a:t>
            </a:r>
            <a:r>
              <a:rPr lang="ru-RU" dirty="0" err="1" smtClean="0"/>
              <a:t>деколлективизация</a:t>
            </a:r>
            <a:r>
              <a:rPr lang="ru-RU" dirty="0" smtClean="0"/>
              <a:t> досуга («Боулинг в одиночку» Р. </a:t>
            </a:r>
            <a:r>
              <a:rPr lang="ru-RU" dirty="0" err="1" smtClean="0"/>
              <a:t>Патнэма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демонстрация себя в телешоу и социальных </a:t>
            </a:r>
            <a:r>
              <a:rPr lang="ru-RU" dirty="0" smtClean="0"/>
              <a:t>сетях</a:t>
            </a:r>
            <a:r>
              <a:rPr lang="ru-RU" dirty="0" smtClean="0"/>
              <a:t> </a:t>
            </a:r>
            <a:r>
              <a:rPr lang="ru-RU" dirty="0" smtClean="0"/>
              <a:t>и т.д.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Индивидуализация всех форм потребления создает запрос на индивидуализацию образования:</a:t>
            </a:r>
          </a:p>
          <a:p>
            <a:r>
              <a:rPr lang="ru-RU" dirty="0" smtClean="0"/>
              <a:t>на дискурсивном уровне («индивидуальный подход к обучению», «многообразие образовательных траекторий» )</a:t>
            </a:r>
          </a:p>
          <a:p>
            <a:r>
              <a:rPr lang="ru-RU" dirty="0" smtClean="0"/>
              <a:t>на ценностном уровне - «выход на право ученика формировать свое содержание образование, адекватное его структуре личности… ситуация, где изменяется позиция ученика – он становится субъектом, а не объектом образования» (Т.М. Ковалева).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92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6. При привлечении сторонних слушателей необходимо оформление итогового документа (удостоверения, сертификата) о прослушанных курсах. В случае обучение студентов иных вузов необходимо заключение договора о сетевой форме обучения. </a:t>
            </a:r>
          </a:p>
          <a:p>
            <a:pPr>
              <a:buNone/>
            </a:pPr>
            <a:r>
              <a:rPr lang="ru-RU" dirty="0" smtClean="0"/>
              <a:t>7. Необходима оптимизация использования аудиторного фонда. При реализации описанного выше подхода потребуются аудитории возможно большей вместимости под совмещенные потоки. </a:t>
            </a:r>
          </a:p>
          <a:p>
            <a:pPr>
              <a:buNone/>
            </a:pPr>
            <a:r>
              <a:rPr lang="ru-RU" dirty="0" smtClean="0"/>
              <a:t>8.  В целях учета посещаемости и безопасности для вместительных аудиторий целесообразно создать электронные пропускные системы.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Индивидуализация высшего образования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Для студента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поиск</a:t>
            </a:r>
            <a:r>
              <a:rPr lang="ru-RU" dirty="0" smtClean="0"/>
              <a:t> собственных смыслов, мотивов и </a:t>
            </a:r>
            <a:r>
              <a:rPr lang="ru-RU" dirty="0" smtClean="0">
                <a:solidFill>
                  <a:srgbClr val="FF0000"/>
                </a:solidFill>
              </a:rPr>
              <a:t>целей</a:t>
            </a:r>
            <a:r>
              <a:rPr lang="ru-RU" dirty="0" smtClean="0"/>
              <a:t> в образовании, путь самореализации в познании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выбор</a:t>
            </a:r>
            <a:r>
              <a:rPr lang="ru-RU" dirty="0" smtClean="0"/>
              <a:t> тех компонентов содержания, </a:t>
            </a:r>
            <a:r>
              <a:rPr lang="ru-RU" dirty="0" smtClean="0">
                <a:solidFill>
                  <a:srgbClr val="FF0000"/>
                </a:solidFill>
              </a:rPr>
              <a:t>средств</a:t>
            </a:r>
            <a:r>
              <a:rPr lang="ru-RU" dirty="0" smtClean="0"/>
              <a:t> и способов освоения учебных дисциплин, компетенций и образовательных программ, которые в наибольшей степени соответствуют этим целям и смыслам.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Для университета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создание </a:t>
            </a:r>
            <a:r>
              <a:rPr lang="ru-RU" dirty="0" smtClean="0">
                <a:solidFill>
                  <a:srgbClr val="FF0000"/>
                </a:solidFill>
              </a:rPr>
              <a:t>организационных условий </a:t>
            </a:r>
            <a:r>
              <a:rPr lang="ru-RU" dirty="0" smtClean="0"/>
              <a:t>для того, чтобы подобный </a:t>
            </a:r>
            <a:r>
              <a:rPr lang="ru-RU" dirty="0" smtClean="0">
                <a:solidFill>
                  <a:srgbClr val="00B050"/>
                </a:solidFill>
              </a:rPr>
              <a:t>поиск целей </a:t>
            </a:r>
            <a:r>
              <a:rPr lang="ru-RU" dirty="0" smtClean="0"/>
              <a:t>и адекватный ему </a:t>
            </a:r>
            <a:r>
              <a:rPr lang="ru-RU" dirty="0" smtClean="0">
                <a:solidFill>
                  <a:srgbClr val="00B050"/>
                </a:solidFill>
              </a:rPr>
              <a:t>выбор средств </a:t>
            </a:r>
            <a:r>
              <a:rPr lang="ru-RU" dirty="0" smtClean="0"/>
              <a:t>могли осуществляться с наименьшими моральными и материальными </a:t>
            </a:r>
            <a:r>
              <a:rPr lang="ru-RU" dirty="0" smtClean="0">
                <a:solidFill>
                  <a:srgbClr val="FF0000"/>
                </a:solidFill>
              </a:rPr>
              <a:t>издержками</a:t>
            </a:r>
            <a:r>
              <a:rPr lang="ru-RU" dirty="0" smtClean="0"/>
              <a:t> – как для самого студента, так и для персонала </a:t>
            </a:r>
            <a:r>
              <a:rPr lang="ru-RU" dirty="0" smtClean="0"/>
              <a:t>университета.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общем, индивидуализация образования – это: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774973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Новые возможности для студентов…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7654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…и головная боль для университета</a:t>
            </a: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0" name="Содержимое 9" descr="_DSC556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321300" y="2133600"/>
            <a:ext cx="2692400" cy="4038600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1141" y="2133600"/>
            <a:ext cx="2690717" cy="4038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Возможности индивидуализации образования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 </a:t>
            </a:r>
            <a:r>
              <a:rPr lang="ru-RU" u="sng" dirty="0" smtClean="0"/>
              <a:t>Дополнительное образование и повышение квалификации</a:t>
            </a:r>
          </a:p>
          <a:p>
            <a:pPr marL="514350" indent="-514350">
              <a:buNone/>
            </a:pPr>
            <a:r>
              <a:rPr lang="ru-RU" dirty="0" smtClean="0"/>
              <a:t>2. </a:t>
            </a:r>
            <a:r>
              <a:rPr lang="ru-RU" u="sng" dirty="0" smtClean="0"/>
              <a:t>Многоуровневая система высшего образования </a:t>
            </a:r>
            <a:r>
              <a:rPr lang="ru-RU" dirty="0" smtClean="0"/>
              <a:t>(необязательность продолжения обучения на новом уровне в одном вузе или по одному и тому же направлению подготовки)</a:t>
            </a:r>
            <a:endParaRPr lang="ru-RU" u="sng" dirty="0" smtClean="0"/>
          </a:p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u="sng" dirty="0" smtClean="0"/>
              <a:t>Современные информационные технологии:</a:t>
            </a:r>
          </a:p>
          <a:p>
            <a:r>
              <a:rPr lang="ru-RU" dirty="0" smtClean="0"/>
              <a:t>образовательный </a:t>
            </a:r>
            <a:r>
              <a:rPr lang="ru-RU" dirty="0" err="1" smtClean="0"/>
              <a:t>контент</a:t>
            </a:r>
            <a:r>
              <a:rPr lang="ru-RU" dirty="0" smtClean="0"/>
              <a:t> Интернет-сайтов вузов и научных учреждений</a:t>
            </a:r>
            <a:endParaRPr lang="en-US" dirty="0" smtClean="0"/>
          </a:p>
          <a:p>
            <a:r>
              <a:rPr lang="ru-RU" dirty="0" smtClean="0"/>
              <a:t>образовательные проекты на порталах органов власти </a:t>
            </a:r>
          </a:p>
          <a:p>
            <a:r>
              <a:rPr lang="ru-RU" dirty="0" smtClean="0"/>
              <a:t>почтовые сервисы </a:t>
            </a:r>
          </a:p>
          <a:p>
            <a:r>
              <a:rPr lang="ru-RU" dirty="0" smtClean="0"/>
              <a:t>платформы электронного обучения (</a:t>
            </a:r>
            <a:r>
              <a:rPr lang="en-US" dirty="0" err="1" smtClean="0"/>
              <a:t>Moodle</a:t>
            </a:r>
            <a:r>
              <a:rPr lang="en-US" dirty="0" smtClean="0"/>
              <a:t>) </a:t>
            </a:r>
            <a:endParaRPr lang="ru-RU" dirty="0" smtClean="0"/>
          </a:p>
          <a:p>
            <a:r>
              <a:rPr lang="ru-RU" dirty="0" smtClean="0"/>
              <a:t>тематические группы в социальных сетях</a:t>
            </a:r>
          </a:p>
          <a:p>
            <a:r>
              <a:rPr lang="ru-RU" dirty="0" smtClean="0"/>
              <a:t>образовательные ресурсы открытого доступа</a:t>
            </a:r>
            <a:r>
              <a:rPr lang="en-US" dirty="0" smtClean="0"/>
              <a:t> (</a:t>
            </a:r>
            <a:r>
              <a:rPr lang="en-US" dirty="0" err="1" smtClean="0"/>
              <a:t>Courserra</a:t>
            </a:r>
            <a:r>
              <a:rPr lang="en-US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sz="3300" u="sng" dirty="0" smtClean="0">
                <a:solidFill>
                  <a:srgbClr val="FF0000"/>
                </a:solidFill>
              </a:rPr>
              <a:t>Вариативность  содержания образования</a:t>
            </a:r>
            <a:r>
              <a:rPr lang="ru-RU" sz="33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свойство, способность системы образования предоставлять учащимся достаточно большое многообразие полноценных, качественно специфичных и привлекательных вариантов образовательных траекторий, спектр возможностей (осмысленного и адекватного запросам учащихся) выбора такой траектории. </a:t>
            </a:r>
          </a:p>
          <a:p>
            <a:pPr>
              <a:buNone/>
            </a:pPr>
            <a:r>
              <a:rPr lang="ru-RU" dirty="0" smtClean="0"/>
              <a:t>Формы выражения вариативности содержания:</a:t>
            </a:r>
          </a:p>
          <a:p>
            <a:r>
              <a:rPr lang="ru-RU" dirty="0" smtClean="0"/>
              <a:t>элективные общеобразовательные курсы </a:t>
            </a:r>
          </a:p>
          <a:p>
            <a:r>
              <a:rPr lang="ru-RU" dirty="0" smtClean="0"/>
              <a:t>дисциплины специализации (профиля)</a:t>
            </a:r>
          </a:p>
          <a:p>
            <a:r>
              <a:rPr lang="ru-RU" dirty="0" smtClean="0"/>
              <a:t>факультативные предметы</a:t>
            </a:r>
          </a:p>
          <a:p>
            <a:pPr>
              <a:buNone/>
            </a:pPr>
            <a:r>
              <a:rPr lang="ru-RU" dirty="0" smtClean="0"/>
              <a:t>Выбор обучающимися тех или иных дисциплин – как профильных, так и элективных – отражает собой возможность реализации индивидуальной познавательной потребности. </a:t>
            </a:r>
          </a:p>
          <a:p>
            <a:pPr>
              <a:buNone/>
            </a:pPr>
            <a:r>
              <a:rPr lang="ru-RU" dirty="0" smtClean="0"/>
              <a:t>Результатом такого выбора становится </a:t>
            </a:r>
            <a:r>
              <a:rPr lang="ru-RU" u="sng" dirty="0" smtClean="0"/>
              <a:t>индивидуальная образовательная траектория</a:t>
            </a:r>
            <a:r>
              <a:rPr lang="ru-RU" dirty="0" smtClean="0"/>
              <a:t> (ИОТ) обучающегося.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Возможности индивидуализации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Вариативность  содержания образования и государственные образовательные стандарты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ФГОС-3 (</a:t>
            </a:r>
            <a:r>
              <a:rPr lang="ru-RU" dirty="0" err="1" smtClean="0"/>
              <a:t>бакалавриат</a:t>
            </a:r>
            <a:r>
              <a:rPr lang="ru-RU" dirty="0" smtClean="0"/>
              <a:t>):</a:t>
            </a:r>
          </a:p>
          <a:p>
            <a:r>
              <a:rPr lang="ru-RU" b="1" dirty="0" smtClean="0"/>
              <a:t>«7.5.</a:t>
            </a:r>
            <a:r>
              <a:rPr lang="ru-RU" dirty="0" smtClean="0"/>
              <a:t> Основная образовательная программа должна содержать дисциплины по выбору обучающихся в объеме не менее одной трети вариативной части суммарно по циклам Б.1, Б.2 и Б.3. Порядок формирования дисциплин по выбору обучающихся устанавливает ученый совет вуза».</a:t>
            </a:r>
          </a:p>
          <a:p>
            <a:pPr>
              <a:buNone/>
            </a:pPr>
            <a:r>
              <a:rPr lang="ru-RU" i="1" dirty="0" smtClean="0"/>
              <a:t>Учитывая, что по нормативной структуре ООП вариативная часть составляет половину каждого раздела теоретической подготовки учебного плана </a:t>
            </a:r>
            <a:r>
              <a:rPr lang="ru-RU" i="1" dirty="0" err="1" smtClean="0"/>
              <a:t>бакалавриата</a:t>
            </a:r>
            <a:r>
              <a:rPr lang="ru-RU" i="1" dirty="0" smtClean="0"/>
              <a:t>, минимально допустимая доля курсов по выбору должна составлять от 10% до 15% общей трудоемкости ООП. </a:t>
            </a:r>
          </a:p>
          <a:p>
            <a:r>
              <a:rPr lang="ru-RU" dirty="0" smtClean="0"/>
              <a:t>П.7.6 предусматривает возможность изучения  «…факультативных дисциплин, устанавливаемых вузом дополнительно к ООП и являющихся необязательными для изучения  обучающимися. Объем факультативных дисциплин не должен превышать 10 зачетных единиц за весь период обучения».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ФГОС 3+:</a:t>
            </a:r>
          </a:p>
          <a:p>
            <a:pPr>
              <a:buNone/>
            </a:pPr>
            <a:r>
              <a:rPr lang="ru-RU" dirty="0" smtClean="0"/>
              <a:t>6.2. Программа </a:t>
            </a:r>
            <a:r>
              <a:rPr lang="ru-RU" dirty="0" err="1" smtClean="0"/>
              <a:t>бакалавриата</a:t>
            </a:r>
            <a:r>
              <a:rPr lang="ru-RU" dirty="0" smtClean="0"/>
              <a:t> состоит из следующих блоков:</a:t>
            </a:r>
          </a:p>
          <a:p>
            <a:r>
              <a:rPr lang="ru-RU" dirty="0" smtClean="0"/>
              <a:t>Блок 1 "Дисциплины (модули)", который включает дисциплины (модули), относящиеся к базовой части программы, и дисциплины (модули), относящиеся к ее вариативной части.</a:t>
            </a:r>
          </a:p>
          <a:p>
            <a:r>
              <a:rPr lang="ru-RU" dirty="0" smtClean="0"/>
              <a:t>Блок 2 "Практики", который в полном объеме относится к вариативной части программы.</a:t>
            </a:r>
          </a:p>
          <a:p>
            <a:pPr>
              <a:buNone/>
            </a:pPr>
            <a:r>
              <a:rPr lang="ru-RU" dirty="0" smtClean="0"/>
              <a:t>6.6. Дисциплины (модули), относящиеся к вариативной части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практики, определяют направленность (профиль)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. Набор дисциплин (модулей), относящихся к вариативной части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практик, организация определяет самостоятельно в объеме, установленном настоящим ФГОС ВО. После выбора обучающимся направленности (профиля) программы набор соответствующих дисциплин (модулей) и практик становится обязательным для освоения обучающимся.</a:t>
            </a:r>
          </a:p>
          <a:p>
            <a:pPr>
              <a:buNone/>
            </a:pPr>
            <a:r>
              <a:rPr lang="ru-RU" dirty="0" smtClean="0"/>
              <a:t>6.9. При разработке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обучающимся обеспечивается возможность освоения дисциплин (модулей) по выбору, в том числе специальные условия инвалидам и лицам с ограниченными возможностями здоровья, в объеме не менее 30 процентов вариативной части Блока 1 "Дисциплины (модули)".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Вариативность  содержания образования и государственные образовательные стандарты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Вариативность… индивидуальная траектория… Зачем? Кому все это нужно?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Руководителю научной школы?</a:t>
            </a:r>
          </a:p>
          <a:p>
            <a:pPr>
              <a:buNone/>
            </a:pPr>
            <a:r>
              <a:rPr lang="ru-RU" dirty="0" smtClean="0"/>
              <a:t>+   стимулирует более глубокое знакомство студентов со сложившимися направлениями и тематикой НИР преподавателей, кафедр и лабораторий</a:t>
            </a:r>
          </a:p>
          <a:p>
            <a:pPr>
              <a:buNone/>
            </a:pPr>
            <a:r>
              <a:rPr lang="ru-RU" dirty="0" smtClean="0"/>
              <a:t>+   способствует их вовлечению в сложившиеся и вновь создаваемые исследовательские коллективы и научные школы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Студенту?</a:t>
            </a:r>
          </a:p>
          <a:p>
            <a:pPr>
              <a:buNone/>
            </a:pPr>
            <a:r>
              <a:rPr lang="ru-RU" dirty="0" smtClean="0"/>
              <a:t>+   создает потенциал для повышения познавательной активности</a:t>
            </a:r>
          </a:p>
          <a:p>
            <a:pPr>
              <a:buNone/>
            </a:pPr>
            <a:r>
              <a:rPr lang="ru-RU" dirty="0" smtClean="0"/>
              <a:t>+   косвенно способствует формированию и развитию исследовательских компетенций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Преподавателю?</a:t>
            </a:r>
          </a:p>
          <a:p>
            <a:pPr>
              <a:buNone/>
            </a:pPr>
            <a:r>
              <a:rPr lang="ru-RU" dirty="0" smtClean="0"/>
              <a:t>+   Больше нагрузки – выше зарплата</a:t>
            </a:r>
          </a:p>
          <a:p>
            <a:pPr>
              <a:buNone/>
            </a:pPr>
            <a:r>
              <a:rPr lang="ru-RU" dirty="0" smtClean="0"/>
              <a:t>-    Еще больше подготовительной работы…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Работодателю?</a:t>
            </a:r>
          </a:p>
          <a:p>
            <a:pPr>
              <a:buNone/>
            </a:pPr>
            <a:r>
              <a:rPr lang="ru-RU" dirty="0" smtClean="0"/>
              <a:t>+   Нужны разносторонние специалисты</a:t>
            </a:r>
          </a:p>
          <a:p>
            <a:pPr>
              <a:buNone/>
            </a:pPr>
            <a:r>
              <a:rPr lang="ru-RU" dirty="0" smtClean="0"/>
              <a:t>-    Обеспечит ли такой подход смысловое единство профессиональной деятельности?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Деканату?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   увеличение нагрузки по администрированию ИОТ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985</TotalTime>
  <Words>1988</Words>
  <Application>Microsoft Office PowerPoint</Application>
  <PresentationFormat>Экран (4:3)</PresentationFormat>
  <Paragraphs>255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Проблема вариативности высшего образования и возможности реализации индивидуальных образовательных траекторий студентами бакалавриата  в ТГУ  в рамках проекта  «Разработка и реализация программы аналитического сопровождения управления изменениями»</vt:lpstr>
      <vt:lpstr>Индивидуализация как тенденция образования в современном обществе</vt:lpstr>
      <vt:lpstr>Индивидуализация высшего образования – это:</vt:lpstr>
      <vt:lpstr>В общем, индивидуализация образования – это:</vt:lpstr>
      <vt:lpstr>Возможности индивидуализации образования</vt:lpstr>
      <vt:lpstr>Возможности индивидуализации образования</vt:lpstr>
      <vt:lpstr>Вариативность  содержания образования и государственные образовательные стандарты</vt:lpstr>
      <vt:lpstr>Вариативность  содержания образования и государственные образовательные стандарты</vt:lpstr>
      <vt:lpstr>Вариативность… индивидуальная траектория… Зачем? Кому все это нужно?</vt:lpstr>
      <vt:lpstr>Исследование учебных планов подготовки бакалавров в ТГУ : эмпирическая основа и методика проведения</vt:lpstr>
      <vt:lpstr>Вариативность учебных планов факультетов:  экстремальные случаи (в % от 240 ЗЕТ)</vt:lpstr>
      <vt:lpstr>Вариативность учебных планов:   факультеты и программы</vt:lpstr>
      <vt:lpstr>Вариативность учебных планов:   факультеты и программы</vt:lpstr>
      <vt:lpstr>Конструирование вариативности:  элективные курсы и циклы ООП</vt:lpstr>
      <vt:lpstr>Конструирование вариативности:  степень синхронизации и формула выбора</vt:lpstr>
      <vt:lpstr>Конструирование вариативности:  исчезающие факультетивы</vt:lpstr>
      <vt:lpstr>Итоги</vt:lpstr>
      <vt:lpstr>Рекомендации</vt:lpstr>
      <vt:lpstr>Рекомендации</vt:lpstr>
      <vt:lpstr>Рекомендации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вариативности образования  и возможности формирования индивидуальных образовательных траекторий обучающихся в НИ ТГУ   в рамках проекта «Разработка и реализация программы аналитического сопровождения управления изменениями в Нацональном исследовательском</dc:title>
  <cp:lastModifiedBy>Дмитрий</cp:lastModifiedBy>
  <cp:revision>97</cp:revision>
  <dcterms:modified xsi:type="dcterms:W3CDTF">2014-10-28T09:04:18Z</dcterms:modified>
</cp:coreProperties>
</file>