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70" r:id="rId9"/>
    <p:sldId id="271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9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8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5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4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4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41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8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99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9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1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C0C-C467-4CF9-98D9-98921E918D7C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D6B6-18A7-4A47-8CE0-A60A279F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7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Исследовательский университет </a:t>
            </a:r>
            <a:r>
              <a:rPr lang="ru-RU" i="1" dirty="0" err="1" smtClean="0">
                <a:solidFill>
                  <a:srgbClr val="FF0000"/>
                </a:solidFill>
              </a:rPr>
              <a:t>versus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университет классический?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КРУГЛЫЙ СТОЛ</a:t>
            </a:r>
          </a:p>
          <a:p>
            <a:endParaRPr lang="ru-RU" dirty="0" smtClean="0"/>
          </a:p>
          <a:p>
            <a:r>
              <a:rPr lang="ru-RU" i="1" dirty="0" smtClean="0"/>
              <a:t>Ведущие:</a:t>
            </a:r>
          </a:p>
          <a:p>
            <a:r>
              <a:rPr lang="ru-RU" dirty="0" err="1" smtClean="0"/>
              <a:t>Зоткин</a:t>
            </a:r>
            <a:r>
              <a:rPr lang="ru-RU" dirty="0" smtClean="0"/>
              <a:t> Андрей Олегович, кандидат философских наук, доцент факультета психологии ТГУ</a:t>
            </a:r>
          </a:p>
          <a:p>
            <a:r>
              <a:rPr lang="ru-RU" dirty="0" smtClean="0"/>
              <a:t>Петрова </a:t>
            </a:r>
            <a:r>
              <a:rPr lang="ru-RU" dirty="0"/>
              <a:t>Галина Ивановна, доктор философских наук, профессор философского факультета </a:t>
            </a:r>
            <a:r>
              <a:rPr lang="ru-RU" dirty="0" smtClean="0"/>
              <a:t>ТГУ</a:t>
            </a:r>
          </a:p>
          <a:p>
            <a:endParaRPr lang="ru-RU" dirty="0"/>
          </a:p>
          <a:p>
            <a:r>
              <a:rPr lang="ru-RU" dirty="0" smtClean="0"/>
              <a:t>10 октября – Томский государственный университет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24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Автономия и свобода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400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Классический</a:t>
            </a:r>
          </a:p>
          <a:p>
            <a:pPr marL="0" indent="0" algn="ctr">
              <a:buNone/>
            </a:pPr>
            <a:endParaRPr lang="ru-RU" i="1" dirty="0" smtClean="0"/>
          </a:p>
          <a:p>
            <a:r>
              <a:rPr lang="ru-RU" dirty="0" smtClean="0"/>
              <a:t>Выбор направления, темы, способа исследования (самоопределение в рамках </a:t>
            </a:r>
            <a:r>
              <a:rPr lang="ru-RU" dirty="0" err="1" smtClean="0"/>
              <a:t>начуной</a:t>
            </a:r>
            <a:r>
              <a:rPr lang="ru-RU" dirty="0" smtClean="0"/>
              <a:t> </a:t>
            </a:r>
            <a:r>
              <a:rPr lang="ru-RU" dirty="0" smtClean="0"/>
              <a:t>школы)</a:t>
            </a:r>
          </a:p>
          <a:p>
            <a:r>
              <a:rPr lang="ru-RU" dirty="0" smtClean="0"/>
              <a:t>Чистота (независимость) науки и образования от внешних сторон («чистая наука»,  «образование ради образования»)</a:t>
            </a:r>
          </a:p>
          <a:p>
            <a:r>
              <a:rPr lang="ru-RU" dirty="0" smtClean="0"/>
              <a:t>Партнёрское «уединение» </a:t>
            </a:r>
            <a:r>
              <a:rPr lang="ru-RU" dirty="0"/>
              <a:t>профессора и </a:t>
            </a:r>
            <a:r>
              <a:rPr lang="ru-RU" dirty="0" smtClean="0"/>
              <a:t>студента</a:t>
            </a:r>
          </a:p>
          <a:p>
            <a:r>
              <a:rPr lang="ru-RU" dirty="0" smtClean="0"/>
              <a:t>Широкий выбор предметов (курсов)</a:t>
            </a:r>
          </a:p>
          <a:p>
            <a:r>
              <a:rPr lang="ru-RU" dirty="0" smtClean="0"/>
              <a:t>Акцент на самообразовании (необязательность </a:t>
            </a:r>
            <a:r>
              <a:rPr lang="ru-RU" dirty="0"/>
              <a:t>посещения учебных </a:t>
            </a:r>
            <a:r>
              <a:rPr lang="ru-RU" dirty="0" smtClean="0"/>
              <a:t>занятий)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608512" cy="55892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Современный / исследовательский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dirty="0" smtClean="0"/>
              <a:t>Самоопределение в «пространстве потоков» и сетей</a:t>
            </a:r>
          </a:p>
          <a:p>
            <a:endParaRPr lang="ru-RU" dirty="0" smtClean="0"/>
          </a:p>
          <a:p>
            <a:r>
              <a:rPr lang="ru-RU" dirty="0" smtClean="0"/>
              <a:t>Влияние </a:t>
            </a:r>
            <a:r>
              <a:rPr lang="ru-RU" dirty="0" smtClean="0"/>
              <a:t>на исследования и образование внешних заинтересованных сторон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Сетевые </a:t>
            </a:r>
            <a:r>
              <a:rPr lang="ru-RU" dirty="0" smtClean="0"/>
              <a:t>профессиональные сообщества и команды</a:t>
            </a:r>
          </a:p>
          <a:p>
            <a:r>
              <a:rPr lang="ru-RU" dirty="0" smtClean="0"/>
              <a:t>Гибкий </a:t>
            </a:r>
            <a:r>
              <a:rPr lang="ru-RU" dirty="0" smtClean="0"/>
              <a:t>учебный план</a:t>
            </a:r>
          </a:p>
          <a:p>
            <a:r>
              <a:rPr lang="ru-RU" dirty="0" smtClean="0"/>
              <a:t>Индивидуальные </a:t>
            </a:r>
            <a:r>
              <a:rPr lang="ru-RU" dirty="0" smtClean="0"/>
              <a:t>образовательные маршруты и программы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1866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 Научный </a:t>
            </a:r>
            <a:r>
              <a:rPr lang="ru-RU" dirty="0" smtClean="0"/>
              <a:t>прагматизм </a:t>
            </a:r>
            <a:br>
              <a:rPr lang="ru-RU" dirty="0" smtClean="0"/>
            </a:br>
            <a:r>
              <a:rPr lang="ru-RU" sz="2000" dirty="0" smtClean="0"/>
              <a:t>(смысловая значимость действия)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 smtClean="0"/>
              <a:t>Классический</a:t>
            </a:r>
          </a:p>
          <a:p>
            <a:pPr marL="0" indent="0" algn="ctr">
              <a:buNone/>
            </a:pPr>
            <a:endParaRPr lang="ru-RU" i="1" dirty="0" smtClean="0"/>
          </a:p>
          <a:p>
            <a:r>
              <a:rPr lang="ru-RU" dirty="0" smtClean="0"/>
              <a:t>Ориентация на истину и внутри-научные </a:t>
            </a:r>
            <a:r>
              <a:rPr lang="ru-RU" dirty="0" smtClean="0"/>
              <a:t>ценности</a:t>
            </a:r>
          </a:p>
          <a:p>
            <a:endParaRPr lang="ru-RU" dirty="0" smtClean="0"/>
          </a:p>
          <a:p>
            <a:r>
              <a:rPr lang="ru-RU" dirty="0" smtClean="0"/>
              <a:t>Верификация и доказательство истинности</a:t>
            </a:r>
          </a:p>
          <a:p>
            <a:r>
              <a:rPr lang="ru-RU" dirty="0" smtClean="0"/>
              <a:t>Отказ от утилитарного как временного, ситуативного индикатора полезности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038600" cy="48574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i="1" dirty="0" smtClean="0"/>
              <a:t>Современный / исследовательский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Ориентация на спрос и предложение внешних заинтересованных сторон</a:t>
            </a:r>
          </a:p>
          <a:p>
            <a:r>
              <a:rPr lang="ru-RU" dirty="0" smtClean="0"/>
              <a:t>Эффективность как индикатор достоверности</a:t>
            </a:r>
          </a:p>
          <a:p>
            <a:r>
              <a:rPr lang="ru-RU" dirty="0" smtClean="0"/>
              <a:t>Экономическая оценка </a:t>
            </a:r>
            <a:r>
              <a:rPr lang="ru-RU" dirty="0" smtClean="0"/>
              <a:t>полезности (возможности коммерциализации)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2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Гуманитарная направленность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0080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Академический аристократизм</a:t>
            </a:r>
            <a:endParaRPr lang="ru-RU" dirty="0" smtClean="0"/>
          </a:p>
          <a:p>
            <a:r>
              <a:rPr lang="ru-RU" dirty="0" smtClean="0"/>
              <a:t>Духовная элита – носитель национальных культурных традиций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9008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Коммуникативное пространство </a:t>
            </a:r>
            <a:r>
              <a:rPr lang="ru-RU" dirty="0" smtClean="0"/>
              <a:t> и «связующее» лидерство</a:t>
            </a:r>
            <a:endParaRPr lang="ru-RU" dirty="0" smtClean="0"/>
          </a:p>
          <a:p>
            <a:r>
              <a:rPr lang="ru-RU" dirty="0" smtClean="0"/>
              <a:t>Продвинутые социальные </a:t>
            </a:r>
            <a:r>
              <a:rPr lang="ru-RU" dirty="0" smtClean="0"/>
              <a:t>компетенции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350100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6. Элитарность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92450" y="4416524"/>
            <a:ext cx="4038600" cy="1731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Эгалитарность</a:t>
            </a:r>
            <a:r>
              <a:rPr lang="ru-RU" dirty="0" smtClean="0"/>
              <a:t> / </a:t>
            </a:r>
            <a:r>
              <a:rPr lang="ru-RU" dirty="0" err="1" smtClean="0"/>
              <a:t>массовизация</a:t>
            </a:r>
            <a:endParaRPr lang="ru-RU" dirty="0" smtClean="0"/>
          </a:p>
          <a:p>
            <a:r>
              <a:rPr lang="ru-RU" dirty="0" smtClean="0"/>
              <a:t>Открытые механизмы поддержки талантов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4471392"/>
            <a:ext cx="4038600" cy="1621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Национальная элита </a:t>
            </a:r>
          </a:p>
          <a:p>
            <a:r>
              <a:rPr lang="ru-RU" dirty="0" smtClean="0"/>
              <a:t>Закрытая группа (клуб) посвященных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54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7. Профессионализация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Классический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Профессиональное самоопределение в пространстве мульти-</a:t>
            </a:r>
            <a:r>
              <a:rPr lang="ru-RU" dirty="0" err="1" smtClean="0"/>
              <a:t>дисциплинарности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Профессиональная </a:t>
            </a:r>
            <a:r>
              <a:rPr lang="ru-RU" dirty="0" smtClean="0"/>
              <a:t>подготовка </a:t>
            </a:r>
            <a:r>
              <a:rPr lang="en-US" dirty="0" smtClean="0"/>
              <a:t>&amp; </a:t>
            </a:r>
            <a:r>
              <a:rPr lang="ru-RU" dirty="0" smtClean="0"/>
              <a:t>научная школа</a:t>
            </a:r>
          </a:p>
          <a:p>
            <a:endParaRPr lang="ru-RU" dirty="0" smtClean="0"/>
          </a:p>
          <a:p>
            <a:r>
              <a:rPr lang="ru-RU" dirty="0" smtClean="0"/>
              <a:t>Экспертная </a:t>
            </a:r>
            <a:r>
              <a:rPr lang="ru-RU" dirty="0" smtClean="0"/>
              <a:t>функция университета  в институте профессии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6886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Современный / исследовательский</a:t>
            </a:r>
          </a:p>
          <a:p>
            <a:endParaRPr lang="ru-RU" dirty="0" smtClean="0"/>
          </a:p>
          <a:p>
            <a:r>
              <a:rPr lang="ru-RU" dirty="0" smtClean="0"/>
              <a:t> Профессиональное самоопределение в пространстве сетевых сообществ и сетевой коммуникации</a:t>
            </a:r>
          </a:p>
          <a:p>
            <a:r>
              <a:rPr lang="ru-RU" dirty="0" smtClean="0"/>
              <a:t>Профессиональные компетенции в исследовательской и проектной деятельности</a:t>
            </a:r>
          </a:p>
          <a:p>
            <a:r>
              <a:rPr lang="ru-RU" dirty="0" smtClean="0"/>
              <a:t>Экспертная функция профессиональных сообществ</a:t>
            </a:r>
          </a:p>
          <a:p>
            <a:r>
              <a:rPr lang="ru-RU" dirty="0" smtClean="0"/>
              <a:t>Лидерство университета (преподавателей и студентов) в профессиональных сообществах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87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Инситуциональные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0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Концептуальное обоснование выбора стратегии управления изменениями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Логика исследования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Концептуальное обоснование критериев идентификации исследовательского университета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Институциональные индикаторы (условия) критериев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стратегии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Методология исследования</a:t>
            </a:r>
          </a:p>
          <a:p>
            <a:r>
              <a:rPr lang="ru-RU" dirty="0" smtClean="0"/>
              <a:t>Классический и исследовательский как </a:t>
            </a:r>
            <a:r>
              <a:rPr lang="ru-RU" dirty="0" smtClean="0">
                <a:solidFill>
                  <a:srgbClr val="FF0000"/>
                </a:solidFill>
              </a:rPr>
              <a:t>идеальный тип</a:t>
            </a:r>
            <a:r>
              <a:rPr lang="ru-RU" dirty="0" smtClean="0"/>
              <a:t> (М. Вебер)</a:t>
            </a:r>
          </a:p>
          <a:p>
            <a:endParaRPr lang="ru-RU" dirty="0"/>
          </a:p>
          <a:p>
            <a:r>
              <a:rPr lang="ru-RU" dirty="0" smtClean="0"/>
              <a:t>Идентификация ТГУ по отношению к идеальным типам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37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круглого стола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Исследовательский университет – новая модель, или этап развития классического университета?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	По каким критериям исследовательский университет отличается от классического?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7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4258816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Контекст вопросов круглого стола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04048" y="188640"/>
            <a:ext cx="4038600" cy="182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«Стратегические </a:t>
            </a:r>
            <a:r>
              <a:rPr lang="ru-RU" dirty="0"/>
              <a:t>вопросы </a:t>
            </a:r>
            <a:r>
              <a:rPr lang="ru-RU" dirty="0" smtClean="0"/>
              <a:t>подразумевают и </a:t>
            </a:r>
            <a:r>
              <a:rPr lang="ru-RU" dirty="0"/>
              <a:t>вызывают </a:t>
            </a:r>
            <a:r>
              <a:rPr lang="ru-RU" dirty="0" smtClean="0"/>
              <a:t>изменение идентичности»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sz="1300" dirty="0" smtClean="0"/>
              <a:t>Strategic Management and</a:t>
            </a:r>
          </a:p>
          <a:p>
            <a:pPr marL="0" indent="0">
              <a:buNone/>
            </a:pPr>
            <a:r>
              <a:rPr lang="en-US" sz="1300" dirty="0" smtClean="0"/>
              <a:t>Universities’ Institutional Development</a:t>
            </a:r>
          </a:p>
          <a:p>
            <a:pPr marL="0" indent="0">
              <a:buNone/>
            </a:pPr>
            <a:r>
              <a:rPr lang="en-US" sz="1300" dirty="0" smtClean="0"/>
              <a:t>by Pierre </a:t>
            </a:r>
            <a:r>
              <a:rPr lang="en-US" sz="1300" dirty="0" err="1" smtClean="0"/>
              <a:t>Tabatoni</a:t>
            </a:r>
            <a:r>
              <a:rPr lang="en-US" sz="1300" dirty="0" smtClean="0"/>
              <a:t>, John Davies and </a:t>
            </a:r>
            <a:r>
              <a:rPr lang="en-US" sz="1300" dirty="0" err="1" smtClean="0"/>
              <a:t>Andris</a:t>
            </a:r>
            <a:r>
              <a:rPr lang="en-US" sz="1300" dirty="0" smtClean="0"/>
              <a:t> </a:t>
            </a:r>
            <a:r>
              <a:rPr lang="en-US" sz="1300" dirty="0" err="1" smtClean="0"/>
              <a:t>Barblan</a:t>
            </a:r>
            <a:endParaRPr lang="ru-RU" sz="13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51520" y="2276872"/>
            <a:ext cx="8712968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«Исследовательский университет»  - это </a:t>
            </a:r>
            <a:r>
              <a:rPr lang="ru-RU" i="1" dirty="0">
                <a:solidFill>
                  <a:srgbClr val="FF0000"/>
                </a:solidFill>
              </a:rPr>
              <a:t>название</a:t>
            </a:r>
            <a:r>
              <a:rPr lang="ru-RU" dirty="0"/>
              <a:t>, возникшее в особых условиях развития </a:t>
            </a:r>
            <a:r>
              <a:rPr lang="ru-RU" dirty="0" smtClean="0"/>
              <a:t>истории </a:t>
            </a:r>
            <a:r>
              <a:rPr lang="ru-RU" dirty="0"/>
              <a:t>высшего образования </a:t>
            </a:r>
            <a:r>
              <a:rPr lang="ru-RU" dirty="0" smtClean="0"/>
              <a:t>США</a:t>
            </a:r>
          </a:p>
          <a:p>
            <a:endParaRPr lang="ru-RU" dirty="0"/>
          </a:p>
          <a:p>
            <a:r>
              <a:rPr lang="ru-RU" dirty="0"/>
              <a:t>Классический университет – это </a:t>
            </a:r>
            <a:r>
              <a:rPr lang="ru-RU" dirty="0" smtClean="0"/>
              <a:t>исследовательский университет и мы переживаем новый </a:t>
            </a:r>
            <a:r>
              <a:rPr lang="ru-RU" i="1" dirty="0" smtClean="0">
                <a:solidFill>
                  <a:srgbClr val="FF0000"/>
                </a:solidFill>
              </a:rPr>
              <a:t>этап</a:t>
            </a:r>
            <a:r>
              <a:rPr lang="ru-RU" dirty="0" smtClean="0"/>
              <a:t> развития данной модели</a:t>
            </a:r>
          </a:p>
          <a:p>
            <a:endParaRPr lang="ru-RU" dirty="0"/>
          </a:p>
          <a:p>
            <a:pPr lvl="0"/>
            <a:r>
              <a:rPr lang="ru-RU" dirty="0"/>
              <a:t>Исследовательский университет – новая </a:t>
            </a:r>
            <a:r>
              <a:rPr lang="ru-RU" i="1" dirty="0">
                <a:solidFill>
                  <a:srgbClr val="FF0000"/>
                </a:solidFill>
              </a:rPr>
              <a:t>модель</a:t>
            </a:r>
            <a:r>
              <a:rPr lang="ru-RU" dirty="0"/>
              <a:t> </a:t>
            </a:r>
            <a:r>
              <a:rPr lang="ru-RU" dirty="0" smtClean="0"/>
              <a:t>университета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В полной ли мере Томский государственный университет соответствует модели классического университета?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657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Миссия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4244280" cy="52894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Классический</a:t>
            </a:r>
          </a:p>
          <a:p>
            <a:pPr marL="0" indent="0" algn="ctr">
              <a:buNone/>
            </a:pPr>
            <a:endParaRPr lang="ru-RU" i="1" dirty="0" smtClean="0"/>
          </a:p>
          <a:p>
            <a:r>
              <a:rPr lang="ru-RU" dirty="0"/>
              <a:t>«Грезить о будущем» (Б. </a:t>
            </a:r>
            <a:r>
              <a:rPr lang="ru-RU" dirty="0" err="1"/>
              <a:t>Ридингс</a:t>
            </a:r>
            <a:r>
              <a:rPr lang="ru-RU" dirty="0"/>
              <a:t>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Наука </a:t>
            </a:r>
            <a:r>
              <a:rPr lang="en-US" b="1" dirty="0" smtClean="0">
                <a:solidFill>
                  <a:srgbClr val="FF0000"/>
                </a:solidFill>
              </a:rPr>
              <a:t>&amp;</a:t>
            </a:r>
            <a:r>
              <a:rPr lang="ru-RU" b="1" dirty="0" smtClean="0">
                <a:solidFill>
                  <a:srgbClr val="FF0000"/>
                </a:solidFill>
              </a:rPr>
              <a:t> Нация</a:t>
            </a:r>
            <a:r>
              <a:rPr lang="ru-RU" dirty="0" smtClean="0"/>
              <a:t>: </a:t>
            </a:r>
            <a:r>
              <a:rPr lang="ru-RU" dirty="0" err="1" smtClean="0"/>
              <a:t>проективность</a:t>
            </a:r>
            <a:r>
              <a:rPr lang="ru-RU" dirty="0" smtClean="0"/>
              <a:t> мышления и формирование новых традиций и  национальной элиты как носителя этих традиций (В. Гумбольдт)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Интеллектуализация</a:t>
            </a:r>
            <a:r>
              <a:rPr lang="ru-RU" dirty="0" smtClean="0"/>
              <a:t> решения социальных и экономических проблем общества, как и его самого (М. Вебер)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4726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Современный / Исследовательский</a:t>
            </a:r>
          </a:p>
          <a:p>
            <a:pPr lvl="0"/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Глобализация </a:t>
            </a:r>
            <a:r>
              <a:rPr lang="ru-RU" dirty="0"/>
              <a:t>производства знаний, их ориентация на решение мировых проблем и </a:t>
            </a:r>
            <a:r>
              <a:rPr lang="ru-RU" b="1" dirty="0">
                <a:solidFill>
                  <a:srgbClr val="FF0000"/>
                </a:solidFill>
              </a:rPr>
              <a:t>локальность</a:t>
            </a:r>
            <a:r>
              <a:rPr lang="ru-RU" dirty="0"/>
              <a:t> исследования в условиях региона, национального государства</a:t>
            </a:r>
          </a:p>
          <a:p>
            <a:r>
              <a:rPr lang="ru-RU" dirty="0" smtClean="0"/>
              <a:t>Производство </a:t>
            </a:r>
            <a:r>
              <a:rPr lang="ru-RU" dirty="0" smtClean="0"/>
              <a:t>знаний для </a:t>
            </a:r>
            <a:r>
              <a:rPr lang="ru-RU" b="1" dirty="0" smtClean="0">
                <a:solidFill>
                  <a:srgbClr val="FF0000"/>
                </a:solidFill>
              </a:rPr>
              <a:t>инновационной экономики</a:t>
            </a:r>
            <a:r>
              <a:rPr lang="ru-RU" dirty="0" smtClean="0"/>
              <a:t>: </a:t>
            </a:r>
            <a:r>
              <a:rPr lang="ru-RU" dirty="0" err="1" smtClean="0"/>
              <a:t>инструментальность</a:t>
            </a:r>
            <a:r>
              <a:rPr lang="ru-RU" dirty="0" smtClean="0"/>
              <a:t> и  фундаментальность</a:t>
            </a:r>
          </a:p>
          <a:p>
            <a:pPr lvl="0"/>
            <a:r>
              <a:rPr lang="ru-RU" b="1" dirty="0" err="1" smtClean="0">
                <a:solidFill>
                  <a:srgbClr val="FF0000"/>
                </a:solidFill>
              </a:rPr>
              <a:t>Массовизация</a:t>
            </a:r>
            <a:r>
              <a:rPr lang="ru-RU" dirty="0" smtClean="0"/>
              <a:t> </a:t>
            </a:r>
            <a:r>
              <a:rPr lang="ru-RU" dirty="0"/>
              <a:t>университетского образования  и поддержки </a:t>
            </a:r>
            <a:r>
              <a:rPr lang="ru-RU" b="1" dirty="0">
                <a:solidFill>
                  <a:srgbClr val="FF0000"/>
                </a:solidFill>
              </a:rPr>
              <a:t>талантливой</a:t>
            </a:r>
            <a:r>
              <a:rPr lang="ru-RU" dirty="0"/>
              <a:t>, одаренной молодежи, способной к производству </a:t>
            </a:r>
            <a:r>
              <a:rPr lang="ru-RU" dirty="0" smtClean="0"/>
              <a:t>знаний </a:t>
            </a:r>
            <a:endParaRPr lang="ru-RU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5129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Фундаментальная наука. 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Фундаментальные основы образования.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Автономия </a:t>
            </a:r>
            <a:r>
              <a:rPr lang="ru-RU" dirty="0"/>
              <a:t>и </a:t>
            </a:r>
            <a:r>
              <a:rPr lang="ru-RU" dirty="0" smtClean="0"/>
              <a:t>свобода. 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Научный прагматизм.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Гуманитарная направленность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Элитарность образования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Профессионализация: профессиональная подготовка, поддержка института профессии (экспертная функция)</a:t>
            </a:r>
          </a:p>
        </p:txBody>
      </p:sp>
    </p:spTree>
    <p:extLst>
      <p:ext uri="{BB962C8B-B14F-4D97-AF65-F5344CB8AC3E}">
        <p14:creationId xmlns:p14="http://schemas.microsoft.com/office/powerpoint/2010/main" val="402684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Фундаментальная </a:t>
            </a:r>
            <a:r>
              <a:rPr lang="ru-RU" dirty="0" smtClean="0"/>
              <a:t>наука</a:t>
            </a:r>
            <a:br>
              <a:rPr lang="ru-RU" dirty="0" smtClean="0"/>
            </a:br>
            <a:r>
              <a:rPr lang="ru-RU" dirty="0" smtClean="0"/>
              <a:t>2. Фундаментальное образование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9472" y="1628800"/>
            <a:ext cx="4038600" cy="54452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Классический</a:t>
            </a:r>
          </a:p>
          <a:p>
            <a:endParaRPr lang="ru-RU" b="1" dirty="0" smtClean="0"/>
          </a:p>
          <a:p>
            <a:r>
              <a:rPr lang="ru-RU" b="1" dirty="0" smtClean="0"/>
              <a:t>Единая </a:t>
            </a:r>
            <a:r>
              <a:rPr lang="ru-RU" dirty="0" smtClean="0"/>
              <a:t>картина </a:t>
            </a:r>
            <a:r>
              <a:rPr lang="ru-RU" dirty="0"/>
              <a:t>мира </a:t>
            </a:r>
            <a:r>
              <a:rPr lang="ru-RU" dirty="0" smtClean="0"/>
              <a:t>и </a:t>
            </a:r>
            <a:r>
              <a:rPr lang="ru-RU" b="1" dirty="0" smtClean="0"/>
              <a:t>Дисциплинарная </a:t>
            </a:r>
            <a:r>
              <a:rPr lang="ru-RU" dirty="0" smtClean="0"/>
              <a:t>парадигма научного знания</a:t>
            </a:r>
          </a:p>
          <a:p>
            <a:r>
              <a:rPr lang="ru-RU" dirty="0" smtClean="0"/>
              <a:t>Ориентация </a:t>
            </a:r>
            <a:r>
              <a:rPr lang="ru-RU" dirty="0"/>
              <a:t>на исследование подлежащего познанию </a:t>
            </a:r>
            <a:r>
              <a:rPr lang="ru-RU" b="1" dirty="0"/>
              <a:t>естественного </a:t>
            </a:r>
            <a:r>
              <a:rPr lang="ru-RU" dirty="0"/>
              <a:t>мира –</a:t>
            </a:r>
            <a:r>
              <a:rPr lang="ru-RU" b="1" dirty="0"/>
              <a:t> мира </a:t>
            </a:r>
            <a:r>
              <a:rPr lang="ru-RU" b="1" dirty="0" smtClean="0"/>
              <a:t>Ньютона</a:t>
            </a:r>
          </a:p>
          <a:p>
            <a:r>
              <a:rPr lang="ru-RU" b="1" dirty="0" smtClean="0"/>
              <a:t>Законы и Закономерности – </a:t>
            </a:r>
            <a:r>
              <a:rPr lang="ru-RU" dirty="0" smtClean="0"/>
              <a:t>признак </a:t>
            </a:r>
            <a:r>
              <a:rPr lang="ru-RU" dirty="0" smtClean="0"/>
              <a:t>фундаментальности</a:t>
            </a:r>
          </a:p>
          <a:p>
            <a:endParaRPr lang="ru-RU" dirty="0" smtClean="0"/>
          </a:p>
          <a:p>
            <a:r>
              <a:rPr lang="ru-RU" dirty="0" smtClean="0"/>
              <a:t>Философия </a:t>
            </a:r>
            <a:r>
              <a:rPr lang="ru-RU" dirty="0"/>
              <a:t>и математика как </a:t>
            </a:r>
            <a:r>
              <a:rPr lang="ru-RU" dirty="0" smtClean="0"/>
              <a:t>интегративная основа </a:t>
            </a:r>
            <a:r>
              <a:rPr lang="ru-RU" dirty="0"/>
              <a:t>университетского </a:t>
            </a:r>
            <a:r>
              <a:rPr lang="ru-RU" dirty="0" smtClean="0"/>
              <a:t>образования </a:t>
            </a:r>
          </a:p>
          <a:p>
            <a:r>
              <a:rPr lang="ru-RU" dirty="0" smtClean="0"/>
              <a:t>Доказательность истины</a:t>
            </a:r>
            <a:endParaRPr lang="ru-RU" dirty="0" smtClean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067944" y="1628800"/>
            <a:ext cx="4902696" cy="5229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Исследовательский</a:t>
            </a:r>
            <a:endParaRPr lang="ru-RU" b="1" i="1" dirty="0" smtClean="0"/>
          </a:p>
          <a:p>
            <a:endParaRPr lang="ru-RU" b="1" dirty="0" smtClean="0"/>
          </a:p>
          <a:p>
            <a:r>
              <a:rPr lang="ru-RU" b="1" dirty="0" err="1" smtClean="0"/>
              <a:t>Междисциплинарность</a:t>
            </a:r>
            <a:r>
              <a:rPr lang="ru-RU" b="1" dirty="0" smtClean="0"/>
              <a:t> </a:t>
            </a:r>
            <a:r>
              <a:rPr lang="ru-RU" dirty="0" smtClean="0"/>
              <a:t>как возможность фундаментальности знания</a:t>
            </a:r>
          </a:p>
          <a:p>
            <a:r>
              <a:rPr lang="ru-RU" b="1" dirty="0"/>
              <a:t>Методологические подходы </a:t>
            </a:r>
            <a:r>
              <a:rPr lang="ru-RU" dirty="0"/>
              <a:t>как способ интеграции</a:t>
            </a:r>
          </a:p>
          <a:p>
            <a:r>
              <a:rPr lang="ru-RU" dirty="0" smtClean="0"/>
              <a:t>Ориентация </a:t>
            </a:r>
            <a:r>
              <a:rPr lang="ru-RU" dirty="0" smtClean="0"/>
              <a:t>на мир, созданный</a:t>
            </a:r>
            <a:r>
              <a:rPr lang="ru-RU" b="1" dirty="0" smtClean="0"/>
              <a:t> </a:t>
            </a:r>
            <a:r>
              <a:rPr lang="ru-RU" dirty="0" smtClean="0"/>
              <a:t>человеком, </a:t>
            </a:r>
            <a:r>
              <a:rPr lang="ru-RU" b="1" dirty="0" smtClean="0"/>
              <a:t> </a:t>
            </a:r>
            <a:r>
              <a:rPr lang="ru-RU" b="1" dirty="0"/>
              <a:t>искусственный </a:t>
            </a:r>
            <a:r>
              <a:rPr lang="ru-RU" dirty="0"/>
              <a:t>мир</a:t>
            </a:r>
            <a:r>
              <a:rPr lang="ru-RU" b="1" dirty="0"/>
              <a:t> – мир </a:t>
            </a:r>
            <a:r>
              <a:rPr lang="ru-RU" b="1" dirty="0" smtClean="0"/>
              <a:t>Леонардо</a:t>
            </a:r>
            <a:r>
              <a:rPr lang="ru-RU" b="1" dirty="0"/>
              <a:t> </a:t>
            </a:r>
            <a:r>
              <a:rPr lang="ru-RU" b="1" dirty="0" smtClean="0"/>
              <a:t>→интеграция фундаментальных исследований и прикладных разработок</a:t>
            </a:r>
            <a:endParaRPr lang="ru-RU" dirty="0"/>
          </a:p>
          <a:p>
            <a:r>
              <a:rPr lang="ru-RU" b="1" dirty="0"/>
              <a:t>Системные связи </a:t>
            </a:r>
            <a:r>
              <a:rPr lang="ru-RU" dirty="0"/>
              <a:t>как признак </a:t>
            </a:r>
            <a:r>
              <a:rPr lang="ru-RU" dirty="0" smtClean="0"/>
              <a:t>фундаментальности</a:t>
            </a:r>
          </a:p>
          <a:p>
            <a:r>
              <a:rPr lang="ru-RU" dirty="0" smtClean="0"/>
              <a:t>Интеграция </a:t>
            </a:r>
            <a:r>
              <a:rPr lang="ru-RU" dirty="0"/>
              <a:t>исследования и обучения</a:t>
            </a:r>
          </a:p>
          <a:p>
            <a:r>
              <a:rPr lang="ru-RU" dirty="0" smtClean="0"/>
              <a:t>Когнитивные </a:t>
            </a:r>
            <a:r>
              <a:rPr lang="ru-RU" dirty="0"/>
              <a:t>и проектные компетенции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08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Фундаментальная </a:t>
            </a:r>
            <a:r>
              <a:rPr lang="ru-RU" dirty="0" smtClean="0"/>
              <a:t>наука</a:t>
            </a:r>
            <a:br>
              <a:rPr lang="ru-RU" dirty="0" smtClean="0"/>
            </a:br>
            <a:r>
              <a:rPr lang="ru-RU" dirty="0" smtClean="0"/>
              <a:t>2. Фундаментальное образование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9472" y="1628800"/>
            <a:ext cx="4038600" cy="54452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Классический</a:t>
            </a:r>
          </a:p>
          <a:p>
            <a:endParaRPr lang="ru-RU" b="1" dirty="0" smtClean="0"/>
          </a:p>
          <a:p>
            <a:r>
              <a:rPr lang="ru-RU" b="1" dirty="0" smtClean="0"/>
              <a:t>Единая </a:t>
            </a:r>
            <a:r>
              <a:rPr lang="ru-RU" dirty="0" smtClean="0"/>
              <a:t>картина </a:t>
            </a:r>
            <a:r>
              <a:rPr lang="ru-RU" dirty="0"/>
              <a:t>мира </a:t>
            </a:r>
            <a:r>
              <a:rPr lang="ru-RU" dirty="0" smtClean="0"/>
              <a:t>и </a:t>
            </a:r>
            <a:r>
              <a:rPr lang="ru-RU" b="1" dirty="0" smtClean="0"/>
              <a:t>Дисциплинарная </a:t>
            </a:r>
            <a:r>
              <a:rPr lang="ru-RU" dirty="0" smtClean="0"/>
              <a:t>парадигма научного знания</a:t>
            </a:r>
          </a:p>
          <a:p>
            <a:r>
              <a:rPr lang="ru-RU" dirty="0" smtClean="0"/>
              <a:t>Ориентация </a:t>
            </a:r>
            <a:r>
              <a:rPr lang="ru-RU" dirty="0"/>
              <a:t>на исследование подлежащего познанию </a:t>
            </a:r>
            <a:r>
              <a:rPr lang="ru-RU" b="1" dirty="0"/>
              <a:t>естественного </a:t>
            </a:r>
            <a:r>
              <a:rPr lang="ru-RU" dirty="0"/>
              <a:t>мира –</a:t>
            </a:r>
            <a:r>
              <a:rPr lang="ru-RU" b="1" dirty="0"/>
              <a:t> мира </a:t>
            </a:r>
            <a:r>
              <a:rPr lang="ru-RU" b="1" dirty="0" smtClean="0"/>
              <a:t>Ньютона</a:t>
            </a:r>
          </a:p>
          <a:p>
            <a:r>
              <a:rPr lang="ru-RU" b="1" dirty="0" smtClean="0"/>
              <a:t>Законы и Закономерности – </a:t>
            </a:r>
            <a:r>
              <a:rPr lang="ru-RU" dirty="0" smtClean="0"/>
              <a:t>признак </a:t>
            </a:r>
            <a:r>
              <a:rPr lang="ru-RU" dirty="0" smtClean="0"/>
              <a:t>фундаментальности</a:t>
            </a:r>
          </a:p>
          <a:p>
            <a:endParaRPr lang="ru-RU" dirty="0" smtClean="0"/>
          </a:p>
          <a:p>
            <a:r>
              <a:rPr lang="ru-RU" dirty="0" smtClean="0"/>
              <a:t>Философия </a:t>
            </a:r>
            <a:r>
              <a:rPr lang="ru-RU" dirty="0"/>
              <a:t>и математика как </a:t>
            </a:r>
            <a:r>
              <a:rPr lang="ru-RU" dirty="0" smtClean="0"/>
              <a:t>интегративная основа </a:t>
            </a:r>
            <a:r>
              <a:rPr lang="ru-RU" dirty="0"/>
              <a:t>университетского </a:t>
            </a:r>
            <a:r>
              <a:rPr lang="ru-RU" dirty="0" smtClean="0"/>
              <a:t>образования </a:t>
            </a:r>
          </a:p>
          <a:p>
            <a:r>
              <a:rPr lang="ru-RU" dirty="0" smtClean="0"/>
              <a:t>Доказательность истины</a:t>
            </a:r>
            <a:endParaRPr lang="ru-RU" dirty="0" smtClean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067944" y="1628800"/>
            <a:ext cx="4902696" cy="5229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Институциональные индикаторы (условия)</a:t>
            </a:r>
          </a:p>
          <a:p>
            <a:endParaRPr lang="ru-RU" dirty="0" smtClean="0"/>
          </a:p>
          <a:p>
            <a:r>
              <a:rPr lang="ru-RU" dirty="0" smtClean="0"/>
              <a:t>Дисциплинарная структура – факультеты и кафедры</a:t>
            </a:r>
          </a:p>
          <a:p>
            <a:r>
              <a:rPr lang="ru-RU" dirty="0" smtClean="0"/>
              <a:t>Нормы академического знания</a:t>
            </a:r>
          </a:p>
          <a:p>
            <a:r>
              <a:rPr lang="ru-RU" dirty="0" smtClean="0"/>
              <a:t>Нормы академического сочинения</a:t>
            </a:r>
          </a:p>
          <a:p>
            <a:r>
              <a:rPr lang="ru-RU" dirty="0" smtClean="0"/>
              <a:t>Дисциплинарная организация научного сообщества и журналы</a:t>
            </a:r>
          </a:p>
          <a:p>
            <a:r>
              <a:rPr lang="ru-RU" dirty="0" smtClean="0"/>
              <a:t>Философия и математика – обязательные дисциплины</a:t>
            </a:r>
            <a:endParaRPr lang="ru-RU" dirty="0"/>
          </a:p>
          <a:p>
            <a:r>
              <a:rPr lang="ru-RU" dirty="0" smtClean="0"/>
              <a:t>Научные дискуссии</a:t>
            </a:r>
          </a:p>
          <a:p>
            <a:r>
              <a:rPr lang="ru-RU" dirty="0" smtClean="0"/>
              <a:t>Академическая иерархия и ее экспертная функция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Фундаментальная </a:t>
            </a:r>
            <a:r>
              <a:rPr lang="ru-RU" dirty="0" smtClean="0"/>
              <a:t>наука</a:t>
            </a:r>
            <a:br>
              <a:rPr lang="ru-RU" dirty="0" smtClean="0"/>
            </a:br>
            <a:r>
              <a:rPr lang="ru-RU" dirty="0" smtClean="0"/>
              <a:t>2. Фундаментальное образование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9520" y="1484784"/>
            <a:ext cx="4902696" cy="5229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Исследовательский</a:t>
            </a:r>
            <a:endParaRPr lang="ru-RU" b="1" i="1" dirty="0" smtClean="0"/>
          </a:p>
          <a:p>
            <a:endParaRPr lang="ru-RU" b="1" dirty="0" smtClean="0"/>
          </a:p>
          <a:p>
            <a:r>
              <a:rPr lang="ru-RU" b="1" dirty="0" err="1" smtClean="0"/>
              <a:t>Междисциплинарность</a:t>
            </a:r>
            <a:r>
              <a:rPr lang="ru-RU" b="1" dirty="0" smtClean="0"/>
              <a:t> </a:t>
            </a:r>
            <a:r>
              <a:rPr lang="ru-RU" dirty="0" smtClean="0"/>
              <a:t>как возможность фундаментальности знания</a:t>
            </a:r>
          </a:p>
          <a:p>
            <a:r>
              <a:rPr lang="ru-RU" b="1" dirty="0"/>
              <a:t>Методологические подходы </a:t>
            </a:r>
            <a:r>
              <a:rPr lang="ru-RU" dirty="0"/>
              <a:t>как способ интеграции</a:t>
            </a:r>
          </a:p>
          <a:p>
            <a:r>
              <a:rPr lang="ru-RU" dirty="0" smtClean="0"/>
              <a:t>Ориентация </a:t>
            </a:r>
            <a:r>
              <a:rPr lang="ru-RU" dirty="0" smtClean="0"/>
              <a:t>на мир, созданный</a:t>
            </a:r>
            <a:r>
              <a:rPr lang="ru-RU" b="1" dirty="0" smtClean="0"/>
              <a:t> </a:t>
            </a:r>
            <a:r>
              <a:rPr lang="ru-RU" dirty="0" smtClean="0"/>
              <a:t>человеком, </a:t>
            </a:r>
            <a:r>
              <a:rPr lang="ru-RU" b="1" dirty="0" smtClean="0"/>
              <a:t> </a:t>
            </a:r>
            <a:r>
              <a:rPr lang="ru-RU" b="1" dirty="0"/>
              <a:t>искусственный </a:t>
            </a:r>
            <a:r>
              <a:rPr lang="ru-RU" dirty="0"/>
              <a:t>мир</a:t>
            </a:r>
            <a:r>
              <a:rPr lang="ru-RU" b="1" dirty="0"/>
              <a:t> – мир </a:t>
            </a:r>
            <a:r>
              <a:rPr lang="ru-RU" b="1" dirty="0" smtClean="0"/>
              <a:t>Леонардо</a:t>
            </a:r>
            <a:r>
              <a:rPr lang="ru-RU" b="1" dirty="0"/>
              <a:t> </a:t>
            </a:r>
            <a:r>
              <a:rPr lang="ru-RU" b="1" dirty="0" smtClean="0"/>
              <a:t>→интеграция фундаментальных исследований и прикладных разработок</a:t>
            </a:r>
            <a:endParaRPr lang="ru-RU" dirty="0"/>
          </a:p>
          <a:p>
            <a:r>
              <a:rPr lang="ru-RU" b="1" dirty="0"/>
              <a:t>Системные связи </a:t>
            </a:r>
            <a:r>
              <a:rPr lang="ru-RU" dirty="0"/>
              <a:t>как признак </a:t>
            </a:r>
            <a:r>
              <a:rPr lang="ru-RU" dirty="0" smtClean="0"/>
              <a:t>фундаментальности</a:t>
            </a:r>
          </a:p>
          <a:p>
            <a:r>
              <a:rPr lang="ru-RU" dirty="0" smtClean="0"/>
              <a:t>Интеграция </a:t>
            </a:r>
            <a:r>
              <a:rPr lang="ru-RU" dirty="0"/>
              <a:t>исследования и обучения</a:t>
            </a:r>
          </a:p>
          <a:p>
            <a:r>
              <a:rPr lang="ru-RU" dirty="0" smtClean="0"/>
              <a:t>Когнитивные </a:t>
            </a:r>
            <a:r>
              <a:rPr lang="ru-RU" dirty="0"/>
              <a:t>и проектные компетенции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60032" y="1484784"/>
            <a:ext cx="4182616" cy="525658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Институциональные индикаторы (условия)</a:t>
            </a:r>
          </a:p>
          <a:p>
            <a:pPr marL="0" indent="0">
              <a:buNone/>
            </a:pPr>
            <a:r>
              <a:rPr lang="ru-RU" sz="2000" dirty="0" smtClean="0"/>
              <a:t>Междисциплинарные группы образовательных программ  по типу кружков качества</a:t>
            </a:r>
          </a:p>
          <a:p>
            <a:pPr marL="0" indent="0">
              <a:buNone/>
            </a:pPr>
            <a:r>
              <a:rPr lang="ru-RU" sz="2000" dirty="0" smtClean="0"/>
              <a:t>Кафедры не по дисциплинарному, а методологическому принципу интеграции</a:t>
            </a:r>
          </a:p>
          <a:p>
            <a:pPr marL="0" indent="0">
              <a:buNone/>
            </a:pPr>
            <a:r>
              <a:rPr lang="ru-RU" sz="2000" dirty="0" smtClean="0"/>
              <a:t>Жанры и норм сочинений</a:t>
            </a:r>
          </a:p>
          <a:p>
            <a:pPr marL="0" indent="0">
              <a:buNone/>
            </a:pPr>
            <a:r>
              <a:rPr lang="ru-RU" sz="2000" dirty="0" smtClean="0"/>
              <a:t>Междисциплинарная структура  журнала</a:t>
            </a:r>
          </a:p>
          <a:p>
            <a:pPr marL="0" indent="0">
              <a:buNone/>
            </a:pPr>
            <a:r>
              <a:rPr lang="ru-RU" sz="2000" dirty="0" smtClean="0"/>
              <a:t>Междисциплинарные коммуникативные площадки</a:t>
            </a:r>
          </a:p>
          <a:p>
            <a:pPr marL="0" indent="0">
              <a:buNone/>
            </a:pPr>
            <a:r>
              <a:rPr lang="ru-RU" sz="2000" dirty="0" smtClean="0"/>
              <a:t>Курсы по выбору - лабораторного типа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288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785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Исследовательский университет versus университет классический?</vt:lpstr>
      <vt:lpstr>Концептуальное обоснование выбора стратегии управления изменениями</vt:lpstr>
      <vt:lpstr>Вопросы круглого стола</vt:lpstr>
      <vt:lpstr>Контекст вопросов круглого стола</vt:lpstr>
      <vt:lpstr>Миссия университета</vt:lpstr>
      <vt:lpstr>Основания</vt:lpstr>
      <vt:lpstr>1. Фундаментальная наука 2. Фундаментальное образование</vt:lpstr>
      <vt:lpstr>1. Фундаментальная наука 2. Фундаментальное образование</vt:lpstr>
      <vt:lpstr>1. Фундаментальная наука 2. Фундаментальное образование</vt:lpstr>
      <vt:lpstr>3. Автономия и свобода</vt:lpstr>
      <vt:lpstr>4. Научный прагматизм  (смысловая значимость действия)</vt:lpstr>
      <vt:lpstr>5. Гуманитарная направленность образования</vt:lpstr>
      <vt:lpstr>7. Профессионализация </vt:lpstr>
      <vt:lpstr>Инситуциональные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университет versus университет классический?</dc:title>
  <dc:creator>Админ</dc:creator>
  <cp:lastModifiedBy>ps</cp:lastModifiedBy>
  <cp:revision>17</cp:revision>
  <dcterms:created xsi:type="dcterms:W3CDTF">2014-10-09T04:06:35Z</dcterms:created>
  <dcterms:modified xsi:type="dcterms:W3CDTF">2014-10-10T08:44:24Z</dcterms:modified>
</cp:coreProperties>
</file>