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9" r:id="rId3"/>
    <p:sldId id="282" r:id="rId4"/>
    <p:sldId id="270" r:id="rId5"/>
    <p:sldId id="271" r:id="rId6"/>
    <p:sldId id="279" r:id="rId7"/>
    <p:sldId id="284" r:id="rId8"/>
    <p:sldId id="280" r:id="rId9"/>
    <p:sldId id="286" r:id="rId10"/>
    <p:sldId id="290" r:id="rId11"/>
    <p:sldId id="287" r:id="rId12"/>
    <p:sldId id="291" r:id="rId13"/>
    <p:sldId id="285" r:id="rId14"/>
    <p:sldId id="292" r:id="rId15"/>
    <p:sldId id="289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904038-206D-4AD1-A6C1-5EC8E9993D8E}">
          <p14:sldIdLst>
            <p14:sldId id="269"/>
            <p14:sldId id="282"/>
            <p14:sldId id="270"/>
            <p14:sldId id="271"/>
            <p14:sldId id="279"/>
            <p14:sldId id="284"/>
            <p14:sldId id="280"/>
            <p14:sldId id="286"/>
            <p14:sldId id="290"/>
            <p14:sldId id="287"/>
            <p14:sldId id="291"/>
            <p14:sldId id="285"/>
            <p14:sldId id="292"/>
          </p14:sldIdLst>
        </p14:section>
        <p14:section name="Раздел без заголовка" id="{C95904FD-10DE-4B68-B159-70D163713D22}">
          <p14:sldIdLst>
            <p14:sldId id="289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278" y="-10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87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Univol_tsu@mail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3453" y="1940119"/>
            <a:ext cx="11326473" cy="5369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endParaRPr lang="ru-RU" sz="3200" dirty="0">
              <a:solidFill>
                <a:schemeClr val="tx1">
                  <a:lumMod val="7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9536" y="314509"/>
            <a:ext cx="95370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Центр социально-профессионального </a:t>
            </a:r>
            <a:r>
              <a:rPr lang="ru-RU" sz="3800" b="1" dirty="0" err="1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волонтерства</a:t>
            </a: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 «</a:t>
            </a:r>
            <a:r>
              <a:rPr lang="en-US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UNIVOL</a:t>
            </a: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» ТГУ</a:t>
            </a:r>
            <a:endParaRPr lang="ru-RU" sz="3800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6" name="Picture 2" descr="D:\all\Ульяна. Свобода\Ульяна\Дизайн проекты\Центр волонтерства\лого\лого\лого(RGB_сведенка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9" y="1207309"/>
            <a:ext cx="10861419" cy="569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003" y="122831"/>
            <a:ext cx="9212239" cy="66874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Выполненные задачи до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31 декабря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2014 г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600" b="1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7672" y="887104"/>
            <a:ext cx="10099343" cy="55955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ru-RU" sz="3200" dirty="0" smtClean="0">
                <a:latin typeface="Trebuchet MS" pitchFamily="34" charset="0"/>
              </a:rPr>
              <a:t>Налажено сотрудничество с </a:t>
            </a:r>
            <a:r>
              <a:rPr lang="ru-RU" sz="3200" dirty="0" err="1">
                <a:latin typeface="Trebuchet MS" pitchFamily="34" charset="0"/>
              </a:rPr>
              <a:t>Эндаумент</a:t>
            </a:r>
            <a:r>
              <a:rPr lang="ru-RU" sz="3200" dirty="0">
                <a:latin typeface="Trebuchet MS" pitchFamily="34" charset="0"/>
              </a:rPr>
              <a:t> фондом ТГУ, Бизнес-инкубатором ТГУ, Центром маркетинговых исследований и коммуникаций </a:t>
            </a:r>
            <a:r>
              <a:rPr lang="ru-RU" sz="3200" dirty="0" smtClean="0">
                <a:latin typeface="Trebuchet MS" pitchFamily="34" charset="0"/>
              </a:rPr>
              <a:t>ТГУ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4"/>
            </a:pPr>
            <a:endParaRPr lang="ru-RU" sz="3200" dirty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ru-RU" sz="3200" dirty="0" smtClean="0">
                <a:latin typeface="Trebuchet MS" panose="020B0603020202020204" pitchFamily="34" charset="0"/>
              </a:rPr>
              <a:t>Организована </a:t>
            </a:r>
            <a:r>
              <a:rPr lang="ru-RU" sz="3200" dirty="0">
                <a:latin typeface="Trebuchet MS" pitchFamily="34" charset="0"/>
              </a:rPr>
              <a:t>волонтерская практика студентов-психологов 3 и 2 курсов (17 человек) в </a:t>
            </a:r>
            <a:r>
              <a:rPr lang="ru-RU" sz="3200" dirty="0" smtClean="0">
                <a:latin typeface="Trebuchet MS" pitchFamily="34" charset="0"/>
              </a:rPr>
              <a:t>Центре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4"/>
            </a:pPr>
            <a:endParaRPr lang="ru-RU" sz="3200" dirty="0">
              <a:latin typeface="Trebuchet MS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ru-RU" sz="3200" dirty="0" smtClean="0">
                <a:latin typeface="Trebuchet MS" pitchFamily="34" charset="0"/>
              </a:rPr>
              <a:t>Организована </a:t>
            </a:r>
            <a:r>
              <a:rPr lang="ru-RU" sz="3200" dirty="0">
                <a:latin typeface="Trebuchet MS" pitchFamily="34" charset="0"/>
              </a:rPr>
              <a:t>группа волонтеров, оказывающая постоянную помощь в организационном обеспечении мероприятий ТГУ (30 волонтеров; 5 мероприятий ТГУ</a:t>
            </a:r>
            <a:r>
              <a:rPr lang="ru-RU" sz="3200" dirty="0" smtClean="0">
                <a:latin typeface="Trebuchet MS" pitchFamily="34" charset="0"/>
              </a:rPr>
              <a:t>)</a:t>
            </a:r>
            <a:endParaRPr lang="ru-RU" sz="3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003" y="122831"/>
            <a:ext cx="9212239" cy="66874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Выполненные задачи до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31 декабря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2014 г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600" b="1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7672" y="887104"/>
            <a:ext cx="10099343" cy="55955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ru-RU" sz="3200" dirty="0" smtClean="0">
                <a:latin typeface="Trebuchet MS" pitchFamily="34" charset="0"/>
              </a:rPr>
              <a:t> Волонтеры </a:t>
            </a:r>
            <a:r>
              <a:rPr lang="ru-RU" sz="3200" dirty="0">
                <a:latin typeface="Trebuchet MS" panose="020B0603020202020204" pitchFamily="34" charset="0"/>
              </a:rPr>
              <a:t>Центра (</a:t>
            </a:r>
            <a:r>
              <a:rPr lang="ru-RU" sz="3200" dirty="0" smtClean="0">
                <a:latin typeface="Trebuchet MS" panose="020B0603020202020204" pitchFamily="34" charset="0"/>
              </a:rPr>
              <a:t>2) приняли </a:t>
            </a:r>
            <a:r>
              <a:rPr lang="ru-RU" sz="3200" dirty="0">
                <a:latin typeface="Trebuchet MS" panose="020B0603020202020204" pitchFamily="34" charset="0"/>
              </a:rPr>
              <a:t>участие во Всероссийском студенческом гражданско-патриотическом форуме «Россия – наш дом</a:t>
            </a:r>
            <a:r>
              <a:rPr lang="ru-RU" sz="3200" dirty="0" smtClean="0">
                <a:latin typeface="Trebuchet MS" panose="020B0603020202020204" pitchFamily="34" charset="0"/>
              </a:rPr>
              <a:t>» (г. Иркутск) в работе секции «</a:t>
            </a:r>
            <a:r>
              <a:rPr lang="ru-RU" sz="3200" dirty="0">
                <a:latin typeface="Trebuchet MS" panose="020B0603020202020204" pitchFamily="34" charset="0"/>
              </a:rPr>
              <a:t>Волонтерство и гражданский патриотизм»</a:t>
            </a:r>
            <a:r>
              <a:rPr lang="ru-RU" sz="3200" dirty="0" smtClean="0">
                <a:latin typeface="Trebuchet MS" panose="020B0603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4"/>
            </a:pPr>
            <a:endParaRPr lang="ru-RU" sz="3200" dirty="0" smtClean="0">
              <a:latin typeface="Trebuchet MS" panose="020B0603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ru-RU" sz="3200" dirty="0" smtClean="0">
                <a:latin typeface="Trebuchet MS" panose="020B0603020202020204" pitchFamily="34" charset="0"/>
              </a:rPr>
              <a:t> Проект, подготовленный студентами – волонтерами ЦСПВ «Армия </a:t>
            </a:r>
            <a:r>
              <a:rPr lang="ru-RU" sz="3200" dirty="0">
                <a:latin typeface="Trebuchet MS" panose="020B0603020202020204" pitchFamily="34" charset="0"/>
              </a:rPr>
              <a:t>добра» </a:t>
            </a:r>
            <a:r>
              <a:rPr lang="ru-RU" sz="3200" dirty="0" smtClean="0">
                <a:latin typeface="Trebuchet MS" panose="020B0603020202020204" pitchFamily="34" charset="0"/>
              </a:rPr>
              <a:t>занял </a:t>
            </a:r>
            <a:r>
              <a:rPr lang="ru-RU" sz="3200" dirty="0">
                <a:latin typeface="Trebuchet MS" panose="020B0603020202020204" pitchFamily="34" charset="0"/>
              </a:rPr>
              <a:t>II место во XIV региональном туре Всероссийского конкурса студенческих работ в области развития связей с общественностью «Хрустальный Апельсин»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 smtClean="0"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196" y="332873"/>
            <a:ext cx="9665368" cy="76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ЦИФРЫ:</a:t>
            </a:r>
            <a:endParaRPr lang="ru-RU" sz="3600" b="1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8814839"/>
              </p:ext>
            </p:extLst>
          </p:nvPr>
        </p:nvGraphicFramePr>
        <p:xfrm>
          <a:off x="316291" y="1192844"/>
          <a:ext cx="10515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786"/>
                <a:gridCol w="2634343"/>
                <a:gridCol w="272347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КПЭ проекта/ промежуточный результат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Плановый показатель (к 31.12.2014)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Фактический показатель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Молодежные волонтерские проекты ТГУ, реализуемые в интересах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региона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волонтеров в базе данных Центра </a:t>
                      </a:r>
                      <a:endParaRPr lang="ru-RU" sz="18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250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волонтерских команд, созданных на базе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Центра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800" b="1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 smtClean="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студентов, прошедших образовательную программу по подготовке к волонтёрской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образовательных мероприятий по программе обучения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волонтеров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мероприятий местного сообщества, к которым привлекались волонтеры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ТГУ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21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2" descr="D:\all\Ульяна. Свобода\Ульяна\Дизайн проекты\Центр волонтерства\лого\лого\лого(RGB_сведенка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r="65800" b="21953"/>
          <a:stretch/>
        </p:blipFill>
        <p:spPr bwMode="auto">
          <a:xfrm>
            <a:off x="10015322" y="-11774"/>
            <a:ext cx="2177423" cy="21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196" y="1"/>
            <a:ext cx="9665368" cy="7779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Прогнозы к концу календарного года</a:t>
            </a:r>
            <a:endParaRPr lang="ru-RU" sz="3600" b="1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230318"/>
              </p:ext>
            </p:extLst>
          </p:nvPr>
        </p:nvGraphicFramePr>
        <p:xfrm>
          <a:off x="302643" y="1076955"/>
          <a:ext cx="105156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786"/>
                <a:gridCol w="2634343"/>
                <a:gridCol w="272347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КПЭ проекта/ промежуточный результат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Плановый показатель (к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30.06.2015)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Плановый 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(к</a:t>
                      </a: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</a:rPr>
                        <a:t> 31.12.2015)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Молодежные волонтерские проекты ТГУ, реализуемые в интересах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региона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волонтеров в базе данных Центра </a:t>
                      </a:r>
                      <a:endParaRPr lang="ru-RU" sz="18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600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волонтерских команд, созданных на базе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Центра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студентов, прошедших образовательную программу по подготовке к волонтёрской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образовательных мероприятий по программе обучения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волонтеров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Количество мероприятий местного сообщества, к которым привлекались волонтеры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ТГУ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   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Количество волонтеров, участвующих в международных мероприятиях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D:\all\Ульяна. Свобода\Ульяна\Дизайн проекты\Центр волонтерства\лого\лого\лого(RGB_сведенка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r="65800" b="21953"/>
          <a:stretch/>
        </p:blipFill>
        <p:spPr bwMode="auto">
          <a:xfrm>
            <a:off x="10015322" y="-11774"/>
            <a:ext cx="2177423" cy="21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638176"/>
              </p:ext>
            </p:extLst>
          </p:nvPr>
        </p:nvGraphicFramePr>
        <p:xfrm>
          <a:off x="0" y="670109"/>
          <a:ext cx="12192000" cy="639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1658600"/>
              </a:tblGrid>
              <a:tr h="1276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Описание риска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8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Сложность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организации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 волонтерских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команд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на всех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факультетах/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административные механизмы стимулирования, интеграция в другие  команды, межфакультетские команды </a:t>
                      </a:r>
                      <a:endParaRPr lang="ru-RU" sz="2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9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Сложность в формировании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регионального заказа 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для университетской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молодежи /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договоры (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), программы взаимодействия (</a:t>
                      </a: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</a:rPr>
                        <a:t>7)</a:t>
                      </a:r>
                      <a:endParaRPr lang="ru-RU" sz="2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0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Сложность в организации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участия волонтеров ТГУ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в российских</a:t>
                      </a:r>
                      <a:r>
                        <a:rPr lang="ru-RU" sz="2800" b="1" baseline="0" dirty="0" smtClean="0">
                          <a:effectLst/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международных программах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 волонтерского 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Times New Roman"/>
                        </a:rPr>
                        <a:t>движения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2800" i="1" baseline="0" dirty="0" smtClean="0">
                          <a:effectLst/>
                          <a:latin typeface="Times New Roman"/>
                          <a:ea typeface="Times New Roman"/>
                        </a:rPr>
                        <a:t>определение механизмов финансирования</a:t>
                      </a:r>
                      <a:endParaRPr lang="ru-RU" sz="2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0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Сложность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привлечения дополнительного финансирования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 на реализацию </a:t>
                      </a:r>
                      <a:r>
                        <a:rPr lang="ru-RU" sz="2800" i="0" dirty="0" smtClean="0">
                          <a:effectLst/>
                          <a:latin typeface="Times New Roman"/>
                          <a:ea typeface="Times New Roman"/>
                        </a:rPr>
                        <a:t>проекта</a:t>
                      </a:r>
                      <a:r>
                        <a:rPr lang="ru-RU" sz="2800" i="1" dirty="0" smtClean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олучение гранта Департамента по молодежной политике, физической культуре и спорту 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0" b="97770" l="4005" r="97998">
                        <a14:foregroundMark x1="73498" y1="44836" x2="62309" y2="57394"/>
                        <a14:foregroundMark x1="37809" y1="71009" x2="64193" y2="57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6104638" y="4561115"/>
            <a:ext cx="7034419" cy="242675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dirty="0" smtClean="0">
                <a:latin typeface="Trebuchet MS" pitchFamily="34" charset="0"/>
              </a:rPr>
              <a:t>Томск, пр. Ленина, 34а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Trebuchet MS" pitchFamily="34" charset="0"/>
              </a:rPr>
              <a:t>Тел.: 529-155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Trebuchet MS" pitchFamily="34" charset="0"/>
              </a:rPr>
              <a:t>E-mail</a:t>
            </a:r>
            <a:r>
              <a:rPr lang="ru-RU" dirty="0" smtClean="0">
                <a:latin typeface="Trebuchet MS" pitchFamily="34" charset="0"/>
              </a:rPr>
              <a:t>: </a:t>
            </a:r>
            <a:r>
              <a:rPr lang="en-US" dirty="0" smtClean="0">
                <a:latin typeface="Trebuchet MS" pitchFamily="34" charset="0"/>
                <a:hlinkClick r:id="rId2"/>
              </a:rPr>
              <a:t>Univol_tsu@mail.ru</a:t>
            </a:r>
            <a:endParaRPr lang="en-US" dirty="0" smtClean="0">
              <a:latin typeface="Trebuchet MS" pitchFamily="34" charset="0"/>
            </a:endParaRPr>
          </a:p>
          <a:p>
            <a:pPr>
              <a:lnSpc>
                <a:spcPct val="114000"/>
              </a:lnSpc>
            </a:pPr>
            <a:endParaRPr lang="ru-RU" dirty="0" smtClean="0">
              <a:latin typeface="Trebuchet MS" pitchFamily="34" charset="0"/>
            </a:endParaRPr>
          </a:p>
        </p:txBody>
      </p:sp>
      <p:pic>
        <p:nvPicPr>
          <p:cNvPr id="5" name="Picture 2" descr="D:\all\Ульяна. Свобода\Ульяна\Дизайн проекты\Центр волонтерства\лого\лого\лого(RGB_сведенка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99" y="609600"/>
            <a:ext cx="10168601" cy="53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3453" y="1940119"/>
            <a:ext cx="11326473" cy="5369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Цель Центра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–  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развитие  социально-профессионального </a:t>
            </a:r>
            <a:r>
              <a:rPr lang="ru-RU" sz="3200" dirty="0" err="1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волонтерства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 в ТГУ и его включение в международные волонтерские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программы</a:t>
            </a:r>
          </a:p>
          <a:p>
            <a:pPr>
              <a:lnSpc>
                <a:spcPct val="110000"/>
              </a:lnSpc>
            </a:pPr>
            <a:endParaRPr lang="ru-RU" sz="3200" dirty="0" smtClean="0">
              <a:solidFill>
                <a:schemeClr val="tx1">
                  <a:lumMod val="75000"/>
                </a:schemeClr>
              </a:solidFill>
              <a:latin typeface="Trebuchet MS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Концепция –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развитие социально-профессионального  волонтерства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в виде социальных действий и профессиональных проб, осуществляемых </a:t>
            </a:r>
            <a:r>
              <a:rPr lang="ru-RU" sz="3200" dirty="0">
                <a:solidFill>
                  <a:srgbClr val="404040">
                    <a:lumMod val="75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t>в пространстве университета и   </a:t>
            </a:r>
            <a:r>
              <a:rPr lang="ru-RU" sz="3200" dirty="0" smtClean="0">
                <a:solidFill>
                  <a:srgbClr val="404040">
                    <a:lumMod val="75000"/>
                  </a:srgbClr>
                </a:solidFill>
                <a:latin typeface="Trebuchet MS" pitchFamily="34" charset="0"/>
                <a:ea typeface="+mn-ea"/>
                <a:cs typeface="Arial" pitchFamily="34" charset="0"/>
              </a:rPr>
              <a:t>региона </a:t>
            </a: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cs typeface="Arial" pitchFamily="34" charset="0"/>
              </a:rPr>
              <a:t>обучающимися и сотрудниками ТГУ в соответствии с профессиональной подготовкой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453" y="314509"/>
            <a:ext cx="95370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Центр социально-профессионального </a:t>
            </a:r>
            <a:r>
              <a:rPr lang="ru-RU" sz="3800" b="1" dirty="0" err="1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волонтерства</a:t>
            </a: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 «</a:t>
            </a:r>
            <a:r>
              <a:rPr lang="en-US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UNIVOL</a:t>
            </a: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cs typeface="Arial" pitchFamily="34" charset="0"/>
              </a:rPr>
              <a:t>» ТГУ</a:t>
            </a:r>
            <a:endParaRPr lang="ru-RU" sz="3800" dirty="0">
              <a:solidFill>
                <a:schemeClr val="bg2">
                  <a:lumMod val="25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8" name="Picture 2" descr="D:\all\Ульяна. Свобода\Ульяна\Дизайн проекты\Центр волонтерства\лого\лого\лого(RGB_сведенка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r="65800" b="21953"/>
          <a:stretch/>
        </p:blipFill>
        <p:spPr bwMode="auto">
          <a:xfrm>
            <a:off x="10015322" y="-11774"/>
            <a:ext cx="2177423" cy="21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3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211" y="321414"/>
            <a:ext cx="9372600" cy="8823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Основания для развития Проекта:</a:t>
            </a:r>
            <a:endParaRPr lang="ru-RU" sz="3600" b="0" i="0" baseline="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6696" y="1371736"/>
            <a:ext cx="111653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Trebuchet MS" pitchFamily="34" charset="0"/>
              </a:rPr>
              <a:t>СИ 6: Повышение привлекательности Университета и </a:t>
            </a:r>
            <a:endParaRPr lang="ru-RU" sz="2600" b="1" dirty="0" smtClean="0">
              <a:latin typeface="Trebuchet MS" pitchFamily="34" charset="0"/>
            </a:endParaRPr>
          </a:p>
          <a:p>
            <a:r>
              <a:rPr lang="ru-RU" sz="2600" b="1" dirty="0" smtClean="0">
                <a:latin typeface="Trebuchet MS" pitchFamily="34" charset="0"/>
              </a:rPr>
              <a:t>города </a:t>
            </a:r>
            <a:r>
              <a:rPr lang="ru-RU" sz="2600" b="1" dirty="0">
                <a:latin typeface="Trebuchet MS" pitchFamily="34" charset="0"/>
              </a:rPr>
              <a:t>Томска для усиления конкурентоспособности</a:t>
            </a:r>
          </a:p>
          <a:p>
            <a:r>
              <a:rPr lang="ru-RU" sz="2600" b="1" dirty="0">
                <a:latin typeface="Trebuchet MS" pitchFamily="34" charset="0"/>
              </a:rPr>
              <a:t> </a:t>
            </a:r>
          </a:p>
          <a:p>
            <a:r>
              <a:rPr lang="ru-RU" sz="2600" b="1" dirty="0">
                <a:latin typeface="Trebuchet MS" pitchFamily="34" charset="0"/>
              </a:rPr>
              <a:t>М 6.1.1.4 «Создание Центра волонтерского студенческого движения и включение в международные волонтерские программы»</a:t>
            </a:r>
          </a:p>
          <a:p>
            <a:r>
              <a:rPr lang="ru-RU" sz="2600" b="1" dirty="0">
                <a:latin typeface="Trebuchet MS" pitchFamily="34" charset="0"/>
              </a:rPr>
              <a:t> </a:t>
            </a:r>
          </a:p>
          <a:p>
            <a:r>
              <a:rPr lang="ru-RU" sz="2600" b="1" dirty="0">
                <a:latin typeface="Trebuchet MS" pitchFamily="34" charset="0"/>
              </a:rPr>
              <a:t>М 3.3.3 «Создание условий для вовлечения школьников в университетскую среду, </a:t>
            </a:r>
            <a:r>
              <a:rPr lang="ru-RU" sz="2600" b="1" dirty="0" err="1">
                <a:latin typeface="Trebuchet MS" pitchFamily="34" charset="0"/>
              </a:rPr>
              <a:t>профориентационная</a:t>
            </a:r>
            <a:r>
              <a:rPr lang="ru-RU" sz="2600" b="1" dirty="0">
                <a:latin typeface="Trebuchet MS" pitchFamily="34" charset="0"/>
              </a:rPr>
              <a:t> работа и привлечение лучших абитуриентов» </a:t>
            </a:r>
          </a:p>
          <a:p>
            <a:r>
              <a:rPr lang="ru-RU" sz="2600" b="1" dirty="0">
                <a:latin typeface="Trebuchet MS" pitchFamily="34" charset="0"/>
              </a:rPr>
              <a:t> </a:t>
            </a:r>
          </a:p>
          <a:p>
            <a:r>
              <a:rPr lang="ru-RU" sz="2600" b="1" dirty="0">
                <a:latin typeface="Trebuchet MS" pitchFamily="34" charset="0"/>
              </a:rPr>
              <a:t>М 4.1.8 «Повышение </a:t>
            </a:r>
            <a:r>
              <a:rPr lang="ru-RU" sz="2600" b="1" dirty="0" err="1">
                <a:latin typeface="Trebuchet MS" pitchFamily="34" charset="0"/>
              </a:rPr>
              <a:t>репутационного</a:t>
            </a:r>
            <a:r>
              <a:rPr lang="ru-RU" sz="2600" b="1" dirty="0">
                <a:latin typeface="Trebuchet MS" pitchFamily="34" charset="0"/>
              </a:rPr>
              <a:t> рейтинга ТГУ (узнаваемости) в мировом сообществе»</a:t>
            </a:r>
          </a:p>
        </p:txBody>
      </p:sp>
      <p:pic>
        <p:nvPicPr>
          <p:cNvPr id="6" name="Picture 2" descr="D:\all\Ульяна. Свобода\Ульяна\Дизайн проекты\Центр волонтерства\лого\лого\лого(RGB_сведенка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r="65800" b="21953"/>
          <a:stretch/>
        </p:blipFill>
        <p:spPr bwMode="auto">
          <a:xfrm>
            <a:off x="10015322" y="-11774"/>
            <a:ext cx="2177423" cy="21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597" y="461209"/>
            <a:ext cx="9372600" cy="810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Организационные рамки проекта:</a:t>
            </a:r>
            <a:endParaRPr lang="ru-RU" sz="3600" b="0" i="0" baseline="0" dirty="0">
              <a:solidFill>
                <a:schemeClr val="bg2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5663" y="1812758"/>
            <a:ext cx="10347157" cy="448056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rebuchet MS" pitchFamily="34" charset="0"/>
              </a:rPr>
              <a:t>Структурой-оператором реализации проекта является структурное подразделение научного управления ТГУ «</a:t>
            </a:r>
            <a:r>
              <a:rPr lang="ru-RU" sz="2800" b="1" dirty="0">
                <a:latin typeface="Trebuchet MS" pitchFamily="34" charset="0"/>
              </a:rPr>
              <a:t>Парк социогуманитарных технологий</a:t>
            </a:r>
            <a:r>
              <a:rPr lang="ru-RU" sz="2800" dirty="0" smtClean="0">
                <a:latin typeface="Trebuchet MS" pitchFamily="34" charset="0"/>
              </a:rPr>
              <a:t>»</a:t>
            </a:r>
            <a:endParaRPr lang="ru-RU" sz="2800" dirty="0">
              <a:latin typeface="Trebuchet MS" pitchFamily="34" charset="0"/>
            </a:endParaRPr>
          </a:p>
          <a:p>
            <a:r>
              <a:rPr lang="ru-RU" sz="2800" dirty="0">
                <a:latin typeface="Trebuchet MS" pitchFamily="34" charset="0"/>
              </a:rPr>
              <a:t>В реализацию данного Проекта </a:t>
            </a:r>
            <a:r>
              <a:rPr lang="ru-RU" sz="2800" b="1" dirty="0">
                <a:latin typeface="Trebuchet MS" pitchFamily="34" charset="0"/>
              </a:rPr>
              <a:t>вовлекаются: </a:t>
            </a:r>
            <a:endParaRPr lang="ru-RU" sz="2800" dirty="0">
              <a:latin typeface="Trebuchet MS" pitchFamily="34" charset="0"/>
            </a:endParaRPr>
          </a:p>
          <a:p>
            <a:r>
              <a:rPr lang="ru-RU" sz="2800" dirty="0">
                <a:latin typeface="Trebuchet MS" pitchFamily="34" charset="0"/>
              </a:rPr>
              <a:t>Управление социально-воспитательной работы, ППОС ТГУ, </a:t>
            </a:r>
            <a:r>
              <a:rPr lang="ru-RU" sz="2800" dirty="0" smtClean="0">
                <a:latin typeface="Trebuchet MS" pitchFamily="34" charset="0"/>
              </a:rPr>
              <a:t>управление </a:t>
            </a:r>
            <a:r>
              <a:rPr lang="ru-RU" sz="2800" dirty="0">
                <a:latin typeface="Trebuchet MS" pitchFamily="34" charset="0"/>
              </a:rPr>
              <a:t>информационной политики ТГУ, факультеты и учебные институты, ИТБИ ТГУ, ОСО ТГУ, ЦК ТГУ, управление международных связей ТГУ, Центр академической мобильности студентов и аспирантов ТГУ, AIESEC ТГУ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Picture 2" descr="D:\all\Ульяна. Свобода\Ульяна\Дизайн проекты\Центр волонтерства\лого\лого\лого(RGB_сведенка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r="65800" b="21953"/>
          <a:stretch/>
        </p:blipFill>
        <p:spPr bwMode="auto">
          <a:xfrm>
            <a:off x="10015322" y="-11774"/>
            <a:ext cx="2177423" cy="21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597" y="432562"/>
            <a:ext cx="9372600" cy="8582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Задачи Центра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4400" b="0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3628" y="1901564"/>
            <a:ext cx="10091058" cy="448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rebuchet MS" pitchFamily="34" charset="0"/>
              </a:rPr>
              <a:t>Объединение </a:t>
            </a:r>
            <a:r>
              <a:rPr lang="ru-RU" sz="2800" dirty="0">
                <a:latin typeface="Trebuchet MS" pitchFamily="34" charset="0"/>
              </a:rPr>
              <a:t>существующих волонтерских команд </a:t>
            </a:r>
            <a:endParaRPr lang="ru-RU" sz="2800" dirty="0" smtClean="0"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rebuchet MS" pitchFamily="34" charset="0"/>
              </a:rPr>
              <a:t>   в рамках </a:t>
            </a:r>
            <a:r>
              <a:rPr lang="ru-RU" sz="2800" dirty="0">
                <a:latin typeface="Trebuchet MS" pitchFamily="34" charset="0"/>
              </a:rPr>
              <a:t>Центра </a:t>
            </a:r>
            <a:r>
              <a:rPr lang="ru-RU" sz="2800" dirty="0" smtClean="0">
                <a:latin typeface="Trebuchet MS" pitchFamily="34" charset="0"/>
              </a:rPr>
              <a:t>социально-профессионального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rebuchet MS" pitchFamily="34" charset="0"/>
              </a:rPr>
              <a:t> </a:t>
            </a:r>
            <a:r>
              <a:rPr lang="ru-RU" sz="2800" dirty="0" smtClean="0">
                <a:latin typeface="Trebuchet MS" pitchFamily="34" charset="0"/>
              </a:rPr>
              <a:t>  волонтерства ТГУ</a:t>
            </a:r>
            <a:endParaRPr lang="ru-RU" sz="2800" dirty="0">
              <a:latin typeface="Trebuchet MS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rebuchet MS" pitchFamily="34" charset="0"/>
              </a:rPr>
              <a:t>Организационное </a:t>
            </a:r>
            <a:r>
              <a:rPr lang="ru-RU" sz="2800" dirty="0">
                <a:latin typeface="Trebuchet MS" pitchFamily="34" charset="0"/>
              </a:rPr>
              <a:t>сопровождение создания </a:t>
            </a:r>
            <a:r>
              <a:rPr lang="ru-RU" sz="2800" dirty="0" smtClean="0">
                <a:latin typeface="Trebuchet MS" pitchFamily="34" charset="0"/>
              </a:rPr>
              <a:t>новых волонтерских </a:t>
            </a:r>
            <a:r>
              <a:rPr lang="ru-RU" sz="2800" dirty="0">
                <a:latin typeface="Trebuchet MS" pitchFamily="34" charset="0"/>
              </a:rPr>
              <a:t>команд в учебных структурных учреждениях </a:t>
            </a:r>
            <a:r>
              <a:rPr lang="ru-RU" sz="2800" dirty="0" smtClean="0">
                <a:latin typeface="Trebuchet MS" pitchFamily="34" charset="0"/>
              </a:rPr>
              <a:t>ТГУ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rebuchet MS" pitchFamily="34" charset="0"/>
              </a:rPr>
              <a:t>Организация </a:t>
            </a:r>
            <a:r>
              <a:rPr lang="ru-RU" sz="2800" dirty="0">
                <a:latin typeface="Trebuchet MS" pitchFamily="34" charset="0"/>
              </a:rPr>
              <a:t>университетских, региональных, всероссийских и международных мероприятий и событий для развития волонтерского студенческого </a:t>
            </a:r>
            <a:r>
              <a:rPr lang="ru-RU" sz="2800" dirty="0" smtClean="0">
                <a:latin typeface="Trebuchet MS" pitchFamily="34" charset="0"/>
              </a:rPr>
              <a:t>движения</a:t>
            </a:r>
            <a:endParaRPr lang="ru-RU" sz="2800" dirty="0">
              <a:latin typeface="Trebuchet MS" pitchFamily="34" charset="0"/>
            </a:endParaRPr>
          </a:p>
        </p:txBody>
      </p:sp>
      <p:pic>
        <p:nvPicPr>
          <p:cNvPr id="5" name="Picture 2" descr="D:\all\Ульяна. Свобода\Ульяна\Дизайн проекты\Центр волонтерства\лого\лого\лого(RGB_сведенка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r="65800" b="21953"/>
          <a:stretch/>
        </p:blipFill>
        <p:spPr bwMode="auto">
          <a:xfrm>
            <a:off x="10015322" y="-11774"/>
            <a:ext cx="2177423" cy="21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254" y="519649"/>
            <a:ext cx="9372600" cy="8582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</a:rPr>
              <a:t>Задачи Центра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4400" b="0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509677"/>
            <a:ext cx="10646228" cy="448056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404040"/>
                </a:solidFill>
                <a:latin typeface="Trebuchet MS" pitchFamily="34" charset="0"/>
              </a:rPr>
              <a:t>Разработка </a:t>
            </a:r>
            <a:r>
              <a:rPr lang="ru-RU" sz="2800" dirty="0">
                <a:solidFill>
                  <a:srgbClr val="404040"/>
                </a:solidFill>
                <a:latin typeface="Trebuchet MS" pitchFamily="34" charset="0"/>
              </a:rPr>
              <a:t>и реализация образовательной программы обучения </a:t>
            </a:r>
            <a:r>
              <a:rPr lang="ru-RU" sz="2800" dirty="0" smtClean="0">
                <a:solidFill>
                  <a:srgbClr val="404040"/>
                </a:solidFill>
                <a:latin typeface="Trebuchet MS" pitchFamily="34" charset="0"/>
              </a:rPr>
              <a:t>волонтеров</a:t>
            </a:r>
            <a:endParaRPr lang="ru-RU" sz="2800" dirty="0">
              <a:solidFill>
                <a:srgbClr val="404040"/>
              </a:solidFill>
              <a:latin typeface="Trebuchet MS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rebuchet MS" pitchFamily="34" charset="0"/>
              </a:rPr>
              <a:t>Формирование регионального социального заказа студенческим волонтерским объединениям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rebuchet MS" pitchFamily="34" charset="0"/>
              </a:rPr>
              <a:t>Содействие реализации  волонтерских проектов в интересах города и региона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Trebuchet MS" pitchFamily="34" charset="0"/>
              </a:rPr>
              <a:t>Создание условий для включения волонтеров ТГУ в международные волонтерские программы и международное взаимодействие</a:t>
            </a:r>
            <a:endParaRPr lang="ru-RU" sz="2800" dirty="0">
              <a:latin typeface="Trebuchet MS" pitchFamily="34" charset="0"/>
            </a:endParaRPr>
          </a:p>
        </p:txBody>
      </p:sp>
      <p:pic>
        <p:nvPicPr>
          <p:cNvPr id="5" name="Picture 2" descr="D:\all\Ульяна. Свобода\Ульяна\Дизайн проекты\Центр волонтерства\лого\лого\лого(RGB_сведенка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r="65800" b="21953"/>
          <a:stretch/>
        </p:blipFill>
        <p:spPr bwMode="auto">
          <a:xfrm>
            <a:off x="10015322" y="-11774"/>
            <a:ext cx="2177423" cy="21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06" y="0"/>
            <a:ext cx="2474793" cy="24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10" y="354842"/>
            <a:ext cx="9198590" cy="51861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Выполненные задачи до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31 декабря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2014 г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600" b="1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1037231"/>
            <a:ext cx="9976515" cy="566382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dirty="0">
                <a:latin typeface="Trebuchet MS" pitchFamily="34" charset="0"/>
              </a:rPr>
              <a:t>Создана команда Центра, </a:t>
            </a:r>
            <a:r>
              <a:rPr lang="ru-RU" sz="2600" dirty="0" smtClean="0">
                <a:latin typeface="Trebuchet MS" pitchFamily="34" charset="0"/>
              </a:rPr>
              <a:t>определены основные </a:t>
            </a:r>
            <a:r>
              <a:rPr lang="ru-RU" sz="2600" dirty="0">
                <a:latin typeface="Trebuchet MS" pitchFamily="34" charset="0"/>
              </a:rPr>
              <a:t>функциональные </a:t>
            </a:r>
            <a:r>
              <a:rPr lang="ru-RU" sz="2600" dirty="0" smtClean="0">
                <a:latin typeface="Trebuchet MS" pitchFamily="34" charset="0"/>
              </a:rPr>
              <a:t>обязанности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>
                <a:latin typeface="Trebuchet MS" pitchFamily="34" charset="0"/>
              </a:rPr>
              <a:t>Подготовлены и утверждены нормативные </a:t>
            </a:r>
            <a:r>
              <a:rPr lang="ru-RU" sz="2600" dirty="0">
                <a:latin typeface="Trebuchet MS" pitchFamily="34" charset="0"/>
              </a:rPr>
              <a:t>документы Центра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600" dirty="0">
                <a:latin typeface="Trebuchet MS" pitchFamily="34" charset="0"/>
              </a:rPr>
              <a:t>Разработана символика Центра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600" dirty="0">
                <a:latin typeface="Trebuchet MS" pitchFamily="34" charset="0"/>
              </a:rPr>
              <a:t>Разработана пиар – стратегия Центра </a:t>
            </a:r>
            <a:r>
              <a:rPr lang="ru-RU" sz="2600" dirty="0" smtClean="0">
                <a:latin typeface="Trebuchet MS" pitchFamily="34" charset="0"/>
              </a:rPr>
              <a:t>(установление связей с подразделениями и администрацией </a:t>
            </a:r>
            <a:r>
              <a:rPr lang="ru-RU" sz="2600" dirty="0">
                <a:latin typeface="Trebuchet MS" pitchFamily="34" charset="0"/>
              </a:rPr>
              <a:t>ТГУ, потенциальными партнерами, продвижение в </a:t>
            </a:r>
            <a:r>
              <a:rPr lang="ru-RU" sz="2600" dirty="0" smtClean="0">
                <a:latin typeface="Trebuchet MS" pitchFamily="34" charset="0"/>
              </a:rPr>
              <a:t>социальных сетях</a:t>
            </a:r>
            <a:r>
              <a:rPr lang="ru-RU" sz="2600" dirty="0">
                <a:latin typeface="Trebuchet MS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sz="2600" dirty="0" smtClean="0">
                <a:latin typeface="Trebuchet MS" pitchFamily="34" charset="0"/>
              </a:rPr>
              <a:t>Разработан сценарий и проведено открытие </a:t>
            </a:r>
            <a:r>
              <a:rPr lang="ru-RU" sz="2600" dirty="0">
                <a:latin typeface="Trebuchet MS" pitchFamily="34" charset="0"/>
              </a:rPr>
              <a:t>Центра (30.10.2014)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sz="2600" dirty="0">
                <a:latin typeface="Trebuchet MS" pitchFamily="34" charset="0"/>
              </a:rPr>
              <a:t>Создана база волонтёрских команд/инициатив ТГУ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sz="2600" dirty="0" smtClean="0">
                <a:latin typeface="Trebuchet MS" pitchFamily="34" charset="0"/>
              </a:rPr>
              <a:t>Разработана образовательная </a:t>
            </a:r>
            <a:r>
              <a:rPr lang="ru-RU" sz="2600" dirty="0">
                <a:latin typeface="Trebuchet MS" pitchFamily="34" charset="0"/>
              </a:rPr>
              <a:t>программа подготовки волонтеров до 31.12.2014 г. </a:t>
            </a:r>
            <a:endParaRPr lang="ru-RU" sz="2600" dirty="0" smtClean="0">
              <a:latin typeface="Trebuchet MS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endParaRPr lang="ru-RU" b="1" dirty="0" smtClean="0">
              <a:latin typeface="Trebuchet MS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endParaRPr lang="ru-RU" dirty="0" smtClean="0">
              <a:latin typeface="Trebuchet MS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 3" charset="2"/>
              <a:buAutoNum type="arabicPeriod"/>
            </a:pP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003" y="122831"/>
            <a:ext cx="9212239" cy="66874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Выполненные задачи до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31 декабря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2014 г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600" b="1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307" y="736979"/>
            <a:ext cx="10522424" cy="574570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ru-RU" sz="2800" dirty="0" smtClean="0">
                <a:latin typeface="Trebuchet MS" pitchFamily="34" charset="0"/>
              </a:rPr>
              <a:t>Проведена </a:t>
            </a:r>
            <a:r>
              <a:rPr lang="ru-RU" sz="2800" dirty="0">
                <a:latin typeface="Trebuchet MS" pitchFamily="34" charset="0"/>
              </a:rPr>
              <a:t>серия образовательных мероприятий для волонтеров (</a:t>
            </a:r>
            <a:r>
              <a:rPr lang="ru-RU" sz="2800" dirty="0" smtClean="0">
                <a:latin typeface="Trebuchet MS" pitchFamily="34" charset="0"/>
              </a:rPr>
              <a:t>7 образовательных </a:t>
            </a:r>
            <a:r>
              <a:rPr lang="ru-RU" sz="2800" dirty="0">
                <a:latin typeface="Trebuchet MS" pitchFamily="34" charset="0"/>
              </a:rPr>
              <a:t>семинаров). Общее число обучившихся – 130 </a:t>
            </a:r>
            <a:r>
              <a:rPr lang="ru-RU" sz="2800" dirty="0" smtClean="0">
                <a:latin typeface="Trebuchet MS" pitchFamily="34" charset="0"/>
              </a:rPr>
              <a:t>человек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rebuchet MS" pitchFamily="34" charset="0"/>
              </a:rPr>
              <a:t>9. Разработан </a:t>
            </a:r>
            <a:r>
              <a:rPr lang="ru-RU" sz="2800" dirty="0">
                <a:latin typeface="Trebuchet MS" pitchFamily="34" charset="0"/>
              </a:rPr>
              <a:t>и запущен сайт Центра </a:t>
            </a:r>
            <a:r>
              <a:rPr lang="en-US" sz="2800" b="1" dirty="0" err="1">
                <a:latin typeface="Trebuchet MS" pitchFamily="34" charset="0"/>
              </a:rPr>
              <a:t>univol</a:t>
            </a:r>
            <a:r>
              <a:rPr lang="ru-RU" sz="2800" b="1" dirty="0">
                <a:latin typeface="Trebuchet MS" pitchFamily="34" charset="0"/>
              </a:rPr>
              <a:t>.</a:t>
            </a:r>
            <a:r>
              <a:rPr lang="en-US" sz="2800" b="1" dirty="0" err="1">
                <a:latin typeface="Trebuchet MS" pitchFamily="34" charset="0"/>
              </a:rPr>
              <a:t>tsu</a:t>
            </a:r>
            <a:r>
              <a:rPr lang="ru-RU" sz="2800" b="1" dirty="0">
                <a:latin typeface="Trebuchet MS" pitchFamily="34" charset="0"/>
              </a:rPr>
              <a:t>.</a:t>
            </a:r>
            <a:r>
              <a:rPr lang="en-US" sz="2800" b="1" dirty="0" err="1">
                <a:latin typeface="Trebuchet MS" pitchFamily="34" charset="0"/>
              </a:rPr>
              <a:t>ru</a:t>
            </a:r>
            <a:r>
              <a:rPr lang="en-US" sz="2800" b="1" dirty="0">
                <a:latin typeface="Trebuchet MS" pitchFamily="34" charset="0"/>
              </a:rPr>
              <a:t> </a:t>
            </a:r>
            <a:endParaRPr lang="ru-RU" sz="2800" b="1" dirty="0" smtClean="0">
              <a:latin typeface="Trebuchet MS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endParaRPr lang="ru-RU" sz="2800" b="1" dirty="0"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rebuchet MS" pitchFamily="34" charset="0"/>
              </a:rPr>
              <a:t>10. Получен </a:t>
            </a:r>
            <a:r>
              <a:rPr lang="ru-RU" sz="2800" dirty="0">
                <a:latin typeface="Trebuchet MS" pitchFamily="34" charset="0"/>
              </a:rPr>
              <a:t>грант на организацию образовательного Форума </a:t>
            </a:r>
            <a:r>
              <a:rPr lang="ru-RU" sz="2800" dirty="0" smtClean="0">
                <a:latin typeface="Trebuchet MS" pitchFamily="34" charset="0"/>
              </a:rPr>
              <a:t>    для </a:t>
            </a:r>
            <a:r>
              <a:rPr lang="ru-RU" sz="2800" dirty="0">
                <a:latin typeface="Trebuchet MS" pitchFamily="34" charset="0"/>
              </a:rPr>
              <a:t>волонтеров Томской области «</a:t>
            </a:r>
            <a:r>
              <a:rPr lang="en-US" sz="2800" dirty="0">
                <a:latin typeface="Trebuchet MS" pitchFamily="34" charset="0"/>
              </a:rPr>
              <a:t>About my</a:t>
            </a:r>
            <a:r>
              <a:rPr lang="ru-RU" sz="2800" dirty="0">
                <a:latin typeface="Trebuchet MS" pitchFamily="34" charset="0"/>
              </a:rPr>
              <a:t> </a:t>
            </a:r>
            <a:r>
              <a:rPr lang="en-US" sz="2800" dirty="0">
                <a:latin typeface="Trebuchet MS" pitchFamily="34" charset="0"/>
              </a:rPr>
              <a:t>experience</a:t>
            </a:r>
            <a:r>
              <a:rPr lang="ru-RU" sz="2800" dirty="0">
                <a:latin typeface="Trebuchet MS" pitchFamily="34" charset="0"/>
              </a:rPr>
              <a:t>» Департамента по молодежной политике, физической культуре и спорту </a:t>
            </a:r>
            <a:r>
              <a:rPr lang="ru-RU" sz="2800" dirty="0" smtClean="0">
                <a:latin typeface="Trebuchet MS" pitchFamily="34" charset="0"/>
              </a:rPr>
              <a:t>ТО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endParaRPr lang="ru-RU" sz="2800" dirty="0"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rebuchet MS" pitchFamily="34" charset="0"/>
              </a:rPr>
              <a:t>11. Организована серия мероприятий, посвященных празднованию Международного дня добровольца, в которых приняли участие 157 студентов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endParaRPr lang="ru-RU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Ульяна\Desktop\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3" y="0"/>
            <a:ext cx="2181716" cy="2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003" y="122831"/>
            <a:ext cx="9212239" cy="66874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Выполненные задачи до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31 декабря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2014 г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600" b="1" i="0" baseline="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307" y="736979"/>
            <a:ext cx="10522424" cy="57457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rebuchet MS" pitchFamily="34" charset="0"/>
              </a:rPr>
              <a:t>12. Подписано </a:t>
            </a:r>
            <a:r>
              <a:rPr lang="ru-RU" sz="2800" dirty="0">
                <a:latin typeface="Trebuchet MS" pitchFamily="34" charset="0"/>
              </a:rPr>
              <a:t>соглашение </a:t>
            </a:r>
            <a:r>
              <a:rPr lang="ru-RU" sz="2800" dirty="0" smtClean="0">
                <a:latin typeface="Trebuchet MS" pitchFamily="34" charset="0"/>
              </a:rPr>
              <a:t>о сотрудничестве с </a:t>
            </a:r>
            <a:r>
              <a:rPr lang="ru-RU" sz="2800" dirty="0">
                <a:latin typeface="Trebuchet MS" pitchFamily="34" charset="0"/>
              </a:rPr>
              <a:t>НФПК Минэкономразвития РФ, в стадии подписания с РЦРО и ДВСД ТО, с </a:t>
            </a:r>
            <a:r>
              <a:rPr lang="ru-RU" sz="2800" dirty="0" err="1">
                <a:latin typeface="Trebuchet MS" pitchFamily="34" charset="0"/>
              </a:rPr>
              <a:t>горбольницей</a:t>
            </a:r>
            <a:r>
              <a:rPr lang="ru-RU" sz="2800" dirty="0">
                <a:latin typeface="Trebuchet MS" pitchFamily="34" charset="0"/>
              </a:rPr>
              <a:t> №</a:t>
            </a:r>
            <a:r>
              <a:rPr lang="ru-RU" sz="2800" dirty="0" smtClean="0">
                <a:latin typeface="Trebuchet MS" pitchFamily="34" charset="0"/>
              </a:rPr>
              <a:t>3.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 smtClean="0">
              <a:latin typeface="Trebuchet M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rebuchet MS" pitchFamily="34" charset="0"/>
              </a:rPr>
              <a:t>13. Принят </a:t>
            </a:r>
            <a:r>
              <a:rPr lang="ru-RU" sz="2800" dirty="0">
                <a:latin typeface="Trebuchet MS" pitchFamily="34" charset="0"/>
              </a:rPr>
              <a:t>социальный заказ на волонтерскую помощь от </a:t>
            </a:r>
            <a:r>
              <a:rPr lang="ru-RU" sz="2800" dirty="0" smtClean="0">
                <a:latin typeface="Trebuchet MS" pitchFamily="34" charset="0"/>
              </a:rPr>
              <a:t>10 </a:t>
            </a:r>
            <a:r>
              <a:rPr lang="ru-RU" sz="2800" dirty="0">
                <a:latin typeface="Trebuchet MS" pitchFamily="34" charset="0"/>
              </a:rPr>
              <a:t>организаций г. </a:t>
            </a:r>
            <a:r>
              <a:rPr lang="ru-RU" sz="2800" dirty="0" smtClean="0">
                <a:latin typeface="Trebuchet MS" pitchFamily="34" charset="0"/>
              </a:rPr>
              <a:t>Томска (</a:t>
            </a:r>
            <a:r>
              <a:rPr lang="ru-RU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Аппарат 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Уполномоченного по правам ребенка в Томской </a:t>
            </a:r>
            <a:r>
              <a:rPr lang="ru-RU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области, </a:t>
            </a:r>
            <a:r>
              <a:rPr lang="ru-RU" sz="2800" dirty="0" smtClean="0">
                <a:latin typeface="Trebuchet MS" panose="020B0603020202020204" pitchFamily="34" charset="0"/>
              </a:rPr>
              <a:t>Департамент по </a:t>
            </a:r>
            <a:r>
              <a:rPr lang="ru-RU" sz="2800" dirty="0">
                <a:latin typeface="Trebuchet MS" panose="020B0603020202020204" pitchFamily="34" charset="0"/>
              </a:rPr>
              <a:t>вопросам семьи и детей </a:t>
            </a:r>
            <a:r>
              <a:rPr lang="ru-RU" sz="2800" dirty="0" smtClean="0">
                <a:latin typeface="Trebuchet MS" panose="020B0603020202020204" pitchFamily="34" charset="0"/>
              </a:rPr>
              <a:t>ТО, </a:t>
            </a:r>
            <a:r>
              <a:rPr lang="ru-RU" sz="2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горбольница</a:t>
            </a:r>
            <a:r>
              <a:rPr lang="ru-RU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№</a:t>
            </a:r>
            <a:r>
              <a:rPr lang="ru-RU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3, 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Центр культуры и творчества молодёжи Томской </a:t>
            </a:r>
            <a:r>
              <a:rPr lang="ru-RU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области, 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Молодежный парламент Томской </a:t>
            </a:r>
            <a:r>
              <a:rPr lang="ru-RU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области, АНО» Партнеры по радости», Благотворительный фонд «</a:t>
            </a:r>
            <a:r>
              <a:rPr lang="ru-RU" sz="2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БлаговестЪ</a:t>
            </a:r>
            <a:r>
              <a:rPr lang="ru-RU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», </a:t>
            </a:r>
            <a:r>
              <a:rPr lang="ru-RU" sz="2800" dirty="0" smtClean="0">
                <a:latin typeface="Trebuchet MS" panose="020B0603020202020204" pitchFamily="34" charset="0"/>
              </a:rPr>
              <a:t>Детский благотворительный Фонд </a:t>
            </a:r>
            <a:r>
              <a:rPr lang="ru-RU" sz="2800" dirty="0">
                <a:latin typeface="Trebuchet MS" panose="020B0603020202020204" pitchFamily="34" charset="0"/>
              </a:rPr>
              <a:t>им. Алены </a:t>
            </a:r>
            <a:r>
              <a:rPr lang="ru-RU" sz="2800" dirty="0" smtClean="0">
                <a:latin typeface="Trebuchet MS" panose="020B0603020202020204" pitchFamily="34" charset="0"/>
              </a:rPr>
              <a:t>Петровой, ОГБУЗ </a:t>
            </a:r>
            <a:r>
              <a:rPr lang="ru-RU" sz="2800" dirty="0">
                <a:latin typeface="Trebuchet MS" panose="020B0603020202020204" pitchFamily="34" charset="0"/>
              </a:rPr>
              <a:t>«Центр медицинской профилактики</a:t>
            </a:r>
            <a:r>
              <a:rPr lang="ru-RU" sz="2800" dirty="0" smtClean="0">
                <a:latin typeface="Trebuchet MS" panose="020B0603020202020204" pitchFamily="34" charset="0"/>
              </a:rPr>
              <a:t>», </a:t>
            </a:r>
            <a:r>
              <a:rPr lang="ru-RU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«</a:t>
            </a:r>
            <a:r>
              <a:rPr lang="en-US" sz="2800" dirty="0">
                <a:latin typeface="Trebuchet MS" panose="020B0603020202020204" pitchFamily="34" charset="0"/>
                <a:cs typeface="Times New Roman" panose="02020603050405020304" pitchFamily="18" charset="0"/>
              </a:rPr>
              <a:t>Tomsk on-line</a:t>
            </a:r>
            <a:r>
              <a:rPr lang="en-US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»</a:t>
            </a:r>
            <a:r>
              <a:rPr lang="ru-RU" sz="2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</a:pPr>
            <a:endParaRPr lang="ru-RU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27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TS103031027</Template>
  <TotalTime>0</TotalTime>
  <Words>879</Words>
  <Application>Microsoft Office PowerPoint</Application>
  <PresentationFormat>Произвольный</PresentationFormat>
  <Paragraphs>128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TS103031027</vt:lpstr>
      <vt:lpstr>Презентация PowerPoint</vt:lpstr>
      <vt:lpstr>Презентация PowerPoint</vt:lpstr>
      <vt:lpstr>Основания для развития Проекта:</vt:lpstr>
      <vt:lpstr>Организационные рамки проекта:</vt:lpstr>
      <vt:lpstr>Задачи Центра:</vt:lpstr>
      <vt:lpstr>Задачи Центра:</vt:lpstr>
      <vt:lpstr>Выполненные задачи до 31 декабря 2014 г.</vt:lpstr>
      <vt:lpstr>Выполненные задачи до 31 декабря 2014 г.</vt:lpstr>
      <vt:lpstr>Выполненные задачи до 31 декабря 2014 г.</vt:lpstr>
      <vt:lpstr>Выполненные задачи до 31 декабря 2014 г.</vt:lpstr>
      <vt:lpstr>Выполненные задачи до 31 декабря 2014 г.</vt:lpstr>
      <vt:lpstr>ЦИФРЫ:</vt:lpstr>
      <vt:lpstr>Прогнозы к концу календарного 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2014-10-09T07:14:34Z</dcterms:created>
  <dcterms:modified xsi:type="dcterms:W3CDTF">2015-01-22T07:40:01Z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