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7" r:id="rId2"/>
    <p:sldId id="267" r:id="rId3"/>
    <p:sldId id="265" r:id="rId4"/>
    <p:sldId id="266" r:id="rId5"/>
    <p:sldId id="264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88" d="100"/>
          <a:sy n="88" d="100"/>
        </p:scale>
        <p:origin x="-120" y="-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5A58A-D487-4C8B-8AB7-DD3BB4E27805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7496-D497-4B2D-864E-1752345ED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24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шабл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74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93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5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37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83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9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53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52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00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5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50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15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6242" cy="52818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40" y="5424455"/>
            <a:ext cx="2665723" cy="1184877"/>
          </a:xfrm>
          <a:prstGeom prst="rect">
            <a:avLst/>
          </a:prstGeom>
        </p:spPr>
      </p:pic>
      <p:sp>
        <p:nvSpPr>
          <p:cNvPr id="11" name="Shape 179"/>
          <p:cNvSpPr txBox="1">
            <a:spLocks/>
          </p:cNvSpPr>
          <p:nvPr/>
        </p:nvSpPr>
        <p:spPr>
          <a:xfrm>
            <a:off x="5932714" y="5410636"/>
            <a:ext cx="6019800" cy="13016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научно-исследовательского семинара для аспирантов биологических специальностей на английском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языке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Бабенко А.С.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269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Основание для реализации и идея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/>
              <a:t>Расширение международных научных контактов и академическая мобильность </a:t>
            </a:r>
            <a:r>
              <a:rPr lang="ru-RU" altLang="ru-RU" dirty="0" smtClean="0"/>
              <a:t>аспирантов в рамках реализации стратегических инициатив дорожной карты ТГУ</a:t>
            </a:r>
            <a:endParaRPr lang="ru-RU" altLang="ru-RU" dirty="0"/>
          </a:p>
          <a:p>
            <a:r>
              <a:rPr lang="ru-RU" altLang="ru-RU" dirty="0" smtClean="0"/>
              <a:t>Повышение </a:t>
            </a:r>
            <a:r>
              <a:rPr lang="ru-RU" altLang="ru-RU" dirty="0"/>
              <a:t>уровня владения профессиональным английским языком </a:t>
            </a:r>
            <a:r>
              <a:rPr lang="ru-RU" altLang="ru-RU" dirty="0" smtClean="0"/>
              <a:t>аспирантами </a:t>
            </a:r>
            <a:endParaRPr lang="ru-RU" altLang="ru-RU" dirty="0"/>
          </a:p>
          <a:p>
            <a:r>
              <a:rPr lang="ru-RU" altLang="ru-RU" dirty="0"/>
              <a:t>Повышение привлекательности аспирантских программ ТГУ для иностранных студентов</a:t>
            </a:r>
          </a:p>
          <a:p>
            <a:r>
              <a:rPr lang="ru-RU" altLang="ru-RU" dirty="0"/>
              <a:t>Распространение информации о научных исследованиях ТГУ в англоязычной среде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570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 работы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</a:t>
            </a:r>
            <a:r>
              <a:rPr lang="ru-RU" dirty="0" smtClean="0"/>
              <a:t>азработана </a:t>
            </a:r>
            <a:r>
              <a:rPr lang="ru-RU" dirty="0"/>
              <a:t>учебная программа </a:t>
            </a:r>
            <a:r>
              <a:rPr lang="ru-RU" dirty="0" smtClean="0"/>
              <a:t>курса «</a:t>
            </a:r>
            <a:r>
              <a:rPr lang="en-US" dirty="0"/>
              <a:t>Research Seminar</a:t>
            </a:r>
            <a:r>
              <a:rPr lang="ru-RU" dirty="0"/>
              <a:t> (</a:t>
            </a:r>
            <a:r>
              <a:rPr lang="en-US" dirty="0"/>
              <a:t>for PhD Biology Students</a:t>
            </a:r>
            <a:r>
              <a:rPr lang="ru-RU" dirty="0"/>
              <a:t>)»  «Научно-исследовательский семинар (для аспирантов биологических специальностей</a:t>
            </a:r>
            <a:r>
              <a:rPr lang="ru-RU" dirty="0" smtClean="0"/>
              <a:t>)» </a:t>
            </a:r>
            <a:r>
              <a:rPr lang="ru-RU" dirty="0"/>
              <a:t>на английском </a:t>
            </a:r>
            <a:r>
              <a:rPr lang="ru-RU" dirty="0" smtClean="0"/>
              <a:t>языке;</a:t>
            </a:r>
          </a:p>
          <a:p>
            <a:r>
              <a:rPr lang="ru-RU" dirty="0"/>
              <a:t>П</a:t>
            </a:r>
            <a:r>
              <a:rPr lang="ru-RU" dirty="0" smtClean="0"/>
              <a:t>одготовлены </a:t>
            </a:r>
            <a:r>
              <a:rPr lang="ru-RU" dirty="0"/>
              <a:t>учебно-методические материалы экологического модуля курса (тестовые задания, вопросы, информационные источники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Подготовлены учебный </a:t>
            </a:r>
            <a:r>
              <a:rPr lang="ru-RU" dirty="0"/>
              <a:t>и учебно-методический </a:t>
            </a:r>
            <a:r>
              <a:rPr lang="ru-RU" dirty="0" smtClean="0"/>
              <a:t>планы;</a:t>
            </a:r>
          </a:p>
          <a:p>
            <a:r>
              <a:rPr lang="ru-RU" dirty="0" smtClean="0"/>
              <a:t>Обратная связь от преподавателей БИ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235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 развития проекта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овлечение </a:t>
            </a:r>
            <a:r>
              <a:rPr lang="ru-RU" dirty="0"/>
              <a:t>в работу подобного семинара </a:t>
            </a:r>
            <a:r>
              <a:rPr lang="ru-RU" dirty="0" smtClean="0"/>
              <a:t>преподавателя или исследователя - </a:t>
            </a:r>
            <a:r>
              <a:rPr lang="ru-RU" dirty="0"/>
              <a:t>носителя английского </a:t>
            </a:r>
            <a:r>
              <a:rPr lang="ru-RU" dirty="0" smtClean="0"/>
              <a:t>языка; </a:t>
            </a:r>
          </a:p>
          <a:p>
            <a:r>
              <a:rPr lang="ru-RU" dirty="0" smtClean="0"/>
              <a:t>Подготовка английских версий </a:t>
            </a:r>
            <a:r>
              <a:rPr lang="ru-RU" dirty="0"/>
              <a:t>еще нескольких курсов аспирантской подготовки (в частности, курса «Методология научных исследований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Методическая поддержка преподавателей при разработке учебно-методических материалов для аспирантов на английском языке.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282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0"/>
          <p:cNvSpPr/>
          <p:nvPr/>
        </p:nvSpPr>
        <p:spPr>
          <a:xfrm>
            <a:off x="889784" y="1535597"/>
            <a:ext cx="7562325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 b="1" dirty="0" err="1">
                <a:solidFill>
                  <a:schemeClr val="bg1"/>
                </a:solidFill>
              </a:rPr>
              <a:t>Спасибо</a:t>
            </a:r>
            <a:r>
              <a:rPr sz="6000" b="1" dirty="0">
                <a:solidFill>
                  <a:schemeClr val="bg1"/>
                </a:solidFill>
              </a:rPr>
              <a:t> </a:t>
            </a:r>
            <a:r>
              <a:rPr sz="6000" b="1" dirty="0" err="1" smtClean="0">
                <a:solidFill>
                  <a:schemeClr val="bg1"/>
                </a:solidFill>
              </a:rPr>
              <a:t>за</a:t>
            </a:r>
            <a:r>
              <a:rPr sz="6000" b="1" dirty="0" smtClean="0">
                <a:solidFill>
                  <a:schemeClr val="bg1"/>
                </a:solidFill>
              </a:rPr>
              <a:t> </a:t>
            </a:r>
            <a:r>
              <a:rPr sz="6000" b="1" dirty="0" err="1">
                <a:solidFill>
                  <a:schemeClr val="bg1"/>
                </a:solidFill>
              </a:rPr>
              <a:t>внимание</a:t>
            </a:r>
            <a:r>
              <a:rPr sz="6000" b="1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83" y="4848725"/>
            <a:ext cx="1324027" cy="1515191"/>
          </a:xfrm>
          <a:prstGeom prst="rect">
            <a:avLst/>
          </a:prstGeom>
        </p:spPr>
      </p:pic>
      <p:sp>
        <p:nvSpPr>
          <p:cNvPr id="7" name="Shape 200"/>
          <p:cNvSpPr/>
          <p:nvPr/>
        </p:nvSpPr>
        <p:spPr>
          <a:xfrm>
            <a:off x="8452109" y="4723743"/>
            <a:ext cx="310597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400" dirty="0" smtClean="0">
                <a:solidFill>
                  <a:schemeClr val="bg1"/>
                </a:solidFill>
              </a:rPr>
              <a:t>Национальный </a:t>
            </a:r>
            <a:r>
              <a:rPr lang="ru-RU" sz="1600" dirty="0">
                <a:solidFill>
                  <a:schemeClr val="bg1"/>
                </a:solidFill>
              </a:rPr>
              <a:t>исследовательский</a:t>
            </a:r>
          </a:p>
          <a:p>
            <a:r>
              <a:rPr lang="ru-RU" sz="1400" dirty="0">
                <a:solidFill>
                  <a:schemeClr val="bg1"/>
                </a:solidFill>
              </a:rPr>
              <a:t>Томский государственный </a:t>
            </a:r>
            <a:r>
              <a:rPr lang="ru-RU" sz="1400" dirty="0" smtClean="0">
                <a:solidFill>
                  <a:schemeClr val="bg1"/>
                </a:solidFill>
              </a:rPr>
              <a:t>университет</a:t>
            </a:r>
            <a:endParaRPr lang="ru-RU" sz="1400" dirty="0">
              <a:solidFill>
                <a:schemeClr val="bg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8" name="Shape 200"/>
          <p:cNvSpPr/>
          <p:nvPr/>
        </p:nvSpPr>
        <p:spPr>
          <a:xfrm>
            <a:off x="8452109" y="5361104"/>
            <a:ext cx="2996972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200" dirty="0" smtClean="0">
                <a:solidFill>
                  <a:schemeClr val="bg1"/>
                </a:solidFill>
              </a:rPr>
              <a:t>634050</a:t>
            </a:r>
            <a:r>
              <a:rPr lang="ru-RU" sz="1200" dirty="0">
                <a:solidFill>
                  <a:schemeClr val="bg1"/>
                </a:solidFill>
              </a:rPr>
              <a:t>, г. Томск, пр. Ленина, 36</a:t>
            </a:r>
          </a:p>
          <a:p>
            <a:r>
              <a:rPr lang="ru-RU" sz="1200" dirty="0">
                <a:solidFill>
                  <a:schemeClr val="bg1"/>
                </a:solidFill>
              </a:rPr>
              <a:t>+7 (3822) 52-98-52</a:t>
            </a:r>
            <a:r>
              <a:rPr lang="ru-RU" sz="1200" dirty="0" smtClean="0">
                <a:solidFill>
                  <a:schemeClr val="bg1"/>
                </a:solidFill>
              </a:rPr>
              <a:t>, +</a:t>
            </a:r>
            <a:r>
              <a:rPr lang="ru-RU" sz="1200" dirty="0">
                <a:solidFill>
                  <a:schemeClr val="bg1"/>
                </a:solidFill>
              </a:rPr>
              <a:t>7 (3822) 52-95-85 (факс)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rector@tsu.ru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ru-RU" sz="1400" b="1" dirty="0">
                <a:solidFill>
                  <a:schemeClr val="bg1"/>
                </a:solidFill>
              </a:rPr>
              <a:t>www.tsu.ru</a:t>
            </a:r>
          </a:p>
        </p:txBody>
      </p:sp>
    </p:spTree>
    <p:extLst>
      <p:ext uri="{BB962C8B-B14F-4D97-AF65-F5344CB8AC3E}">
        <p14:creationId xmlns:p14="http://schemas.microsoft.com/office/powerpoint/2010/main" val="26020129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201</Words>
  <Application>Microsoft Office PowerPoint</Application>
  <PresentationFormat>Произвольный</PresentationFormat>
  <Paragraphs>27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Основание для реализации и идея проекта</vt:lpstr>
      <vt:lpstr>Результаты работы</vt:lpstr>
      <vt:lpstr>Перспективы развития проекта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 Shestakova</dc:creator>
  <cp:lastModifiedBy>administrative unit</cp:lastModifiedBy>
  <cp:revision>15</cp:revision>
  <dcterms:created xsi:type="dcterms:W3CDTF">2015-09-03T07:45:20Z</dcterms:created>
  <dcterms:modified xsi:type="dcterms:W3CDTF">2016-10-06T06:54:05Z</dcterms:modified>
</cp:coreProperties>
</file>