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63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90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83281" autoAdjust="0"/>
  </p:normalViewPr>
  <p:slideViewPr>
    <p:cSldViewPr>
      <p:cViewPr varScale="1">
        <p:scale>
          <a:sx n="69" d="100"/>
          <a:sy n="69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848D6-10FC-4130-BDA5-A6A48DE5AB0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872F3-5B5D-4B63-BC99-EE37AD7D5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350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229AB-0105-4EEB-AFF5-DD917EC5EE6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897CC-34EF-45CB-AA7B-1A68B5503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07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897CC-34EF-45CB-AA7B-1A68B5503B0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49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9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78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2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02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7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74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45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8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0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E6DF-7BA6-4CFA-AFFF-A6B42BF896FA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42243-0D1F-46F8-AA03-AD7E9195C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9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по проекту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200" b="1" dirty="0" smtClean="0"/>
              <a:t>СОЗДАНИЕ </a:t>
            </a:r>
            <a:r>
              <a:rPr lang="ru-RU" sz="2200" b="1" dirty="0"/>
              <a:t>ИННОВАЦИОННО-АКТИВНОЙ СРЕДЫ, ПОДДЕРЖИВАЮЩЕЙ ПРОЦЕСС УПРАВЛЕНИЯ ИЗМЕНЕНИЯМИ НА ПОСТОЯННОЙ ОСНОВЕ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58112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Руководитель проекта: </a:t>
            </a:r>
            <a:r>
              <a:rPr lang="ru-RU" dirty="0" err="1" smtClean="0"/>
              <a:t>Г.Н.Прозументова</a:t>
            </a:r>
            <a:endParaRPr lang="ru-RU" dirty="0"/>
          </a:p>
          <a:p>
            <a:r>
              <a:rPr lang="ru-RU" dirty="0" smtClean="0"/>
              <a:t>Проектный менеджер: </a:t>
            </a:r>
            <a:r>
              <a:rPr lang="ru-RU" dirty="0" err="1" smtClean="0"/>
              <a:t>Е.А.Суханова</a:t>
            </a:r>
            <a:endParaRPr lang="ru-RU" dirty="0" smtClean="0"/>
          </a:p>
          <a:p>
            <a:r>
              <a:rPr lang="ru-RU" dirty="0" smtClean="0"/>
              <a:t>Рабочая группа: </a:t>
            </a:r>
            <a:r>
              <a:rPr lang="ru-RU" dirty="0" err="1" smtClean="0"/>
              <a:t>В.Ю.Соколов</a:t>
            </a:r>
            <a:r>
              <a:rPr lang="ru-RU" dirty="0" smtClean="0"/>
              <a:t>, </a:t>
            </a:r>
            <a:r>
              <a:rPr lang="ru-RU" dirty="0" err="1" smtClean="0"/>
              <a:t>Ж.В.Волкова</a:t>
            </a:r>
            <a:r>
              <a:rPr lang="ru-RU" dirty="0" smtClean="0"/>
              <a:t>, </a:t>
            </a:r>
            <a:r>
              <a:rPr lang="ru-RU" dirty="0" err="1" smtClean="0"/>
              <a:t>Н.С.Гулиус</a:t>
            </a:r>
            <a:r>
              <a:rPr lang="ru-RU" dirty="0" smtClean="0"/>
              <a:t>, </a:t>
            </a:r>
            <a:r>
              <a:rPr lang="ru-RU" dirty="0" err="1" smtClean="0"/>
              <a:t>О.Н.Калачикова</a:t>
            </a:r>
            <a:r>
              <a:rPr lang="ru-RU" dirty="0" smtClean="0"/>
              <a:t>, </a:t>
            </a:r>
            <a:r>
              <a:rPr lang="ru-RU" dirty="0" err="1" smtClean="0"/>
              <a:t>А.В.Солоненко</a:t>
            </a:r>
            <a:r>
              <a:rPr lang="ru-RU" dirty="0" smtClean="0"/>
              <a:t>, </a:t>
            </a:r>
            <a:r>
              <a:rPr lang="ru-RU" dirty="0" err="1" smtClean="0"/>
              <a:t>Н.А.Жаркова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9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accent2"/>
                </a:solidFill>
              </a:rPr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altLang="ru-RU" sz="2600" dirty="0"/>
              <a:t>Выработка оснований для анализа и оценки практики организации образования, научной деятельности и управления в исследовательском университете. </a:t>
            </a:r>
          </a:p>
          <a:p>
            <a:pPr algn="just"/>
            <a:endParaRPr lang="ru-RU" altLang="ru-RU" sz="2600" dirty="0"/>
          </a:p>
          <a:p>
            <a:pPr algn="just"/>
            <a:r>
              <a:rPr lang="ru-RU" altLang="ru-RU" sz="2600" dirty="0"/>
              <a:t>​Изучение </a:t>
            </a:r>
            <a:r>
              <a:rPr lang="ru-RU" altLang="ru-RU" sz="2600" dirty="0"/>
              <a:t>и анализ лучших практик развития университетов. </a:t>
            </a:r>
          </a:p>
          <a:p>
            <a:pPr algn="just"/>
            <a:endParaRPr lang="ru-RU" altLang="ru-RU" sz="2600" dirty="0"/>
          </a:p>
          <a:p>
            <a:pPr algn="just"/>
            <a:r>
              <a:rPr lang="ru-RU" altLang="ru-RU" sz="2600" dirty="0"/>
              <a:t>​Изучение </a:t>
            </a:r>
            <a:r>
              <a:rPr lang="ru-RU" altLang="ru-RU" sz="2600" dirty="0"/>
              <a:t>и анализ практики перехода ТГУ к модели исследовательского университета. </a:t>
            </a:r>
          </a:p>
          <a:p>
            <a:pPr algn="just"/>
            <a:endParaRPr lang="ru-RU" altLang="ru-RU" sz="2600" dirty="0"/>
          </a:p>
          <a:p>
            <a:pPr algn="just"/>
            <a:r>
              <a:rPr lang="ru-RU" altLang="ru-RU" sz="2600" dirty="0"/>
              <a:t>Выработка </a:t>
            </a:r>
            <a:r>
              <a:rPr lang="ru-RU" altLang="ru-RU" sz="2600" dirty="0"/>
              <a:t>рекомендаций по совершенствованию практики организации образования, научной деятельности и системы управления изменениями в университете.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168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altLang="ru-RU" dirty="0" smtClean="0">
                <a:latin typeface="Arial" charset="0"/>
              </a:rPr>
              <a:t>Оценка готовности ТГУ  </a:t>
            </a:r>
            <a:r>
              <a:rPr lang="ru-RU" altLang="ru-RU" dirty="0">
                <a:latin typeface="Arial" charset="0"/>
              </a:rPr>
              <a:t>к </a:t>
            </a:r>
            <a:r>
              <a:rPr lang="ru-RU" altLang="ru-RU" dirty="0" smtClean="0">
                <a:latin typeface="Arial" charset="0"/>
              </a:rPr>
              <a:t>изменениям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2000" b="1" dirty="0"/>
              <a:t>Как Томский государственный университет идентифицирует</a:t>
            </a:r>
            <a:r>
              <a:rPr lang="ru-RU" sz="2000" dirty="0"/>
              <a:t> себя в социокультурном поле, образовательной и рыночной политике,  мировой арене?</a:t>
            </a:r>
          </a:p>
          <a:p>
            <a:pPr lvl="0" algn="just"/>
            <a:r>
              <a:rPr lang="ru-RU" sz="2000" b="1" dirty="0"/>
              <a:t>Есть ли разрыв/расхождение </a:t>
            </a:r>
            <a:r>
              <a:rPr lang="ru-RU" sz="2000" dirty="0"/>
              <a:t>между предполагаемым образом ТГУ как исследовательского университета мирового класса и ведущими мировыми университетами (на материале сравнения концептов и практик с  </a:t>
            </a:r>
            <a:r>
              <a:rPr lang="ru-RU" sz="2000" dirty="0" err="1"/>
              <a:t>референтной</a:t>
            </a:r>
            <a:r>
              <a:rPr lang="ru-RU" sz="2000" dirty="0"/>
              <a:t> группой университетов)? </a:t>
            </a:r>
          </a:p>
          <a:p>
            <a:pPr lvl="0" algn="just"/>
            <a:r>
              <a:rPr lang="ru-RU" sz="2000" b="1" dirty="0"/>
              <a:t>Наличие потенциала и ресурса в ТГУ для  осуществления перехода</a:t>
            </a:r>
            <a:r>
              <a:rPr lang="ru-RU" sz="2000" dirty="0"/>
              <a:t> к желаемому  </a:t>
            </a:r>
            <a:r>
              <a:rPr lang="ru-RU" sz="2000" dirty="0" smtClean="0"/>
              <a:t>состоянию</a:t>
            </a:r>
          </a:p>
          <a:p>
            <a:pPr lvl="0" algn="just"/>
            <a:r>
              <a:rPr lang="ru-RU" sz="2000" b="1" dirty="0"/>
              <a:t>Проблемные зоны в осуществлении трансформации</a:t>
            </a:r>
            <a:r>
              <a:rPr lang="ru-RU" sz="2000" dirty="0"/>
              <a:t> университета по следующим направлениям: </a:t>
            </a:r>
          </a:p>
          <a:p>
            <a:pPr lvl="1" algn="just"/>
            <a:r>
              <a:rPr lang="ru-RU" sz="1600" b="1" u="sng" dirty="0" smtClean="0"/>
              <a:t>Субъекты </a:t>
            </a:r>
            <a:r>
              <a:rPr lang="ru-RU" sz="1600" b="1" u="sng" dirty="0"/>
              <a:t>трансформации: </a:t>
            </a:r>
            <a:r>
              <a:rPr lang="ru-RU" sz="1600" dirty="0"/>
              <a:t>понимание и принятие субъектами преобразования концепта и модели исследовательского университета мирового класса, наличие компетенций для осуществления перехода, вовлечение персонала в процессы трансформации. </a:t>
            </a:r>
          </a:p>
          <a:p>
            <a:pPr lvl="1" algn="just"/>
            <a:r>
              <a:rPr lang="ru-RU" sz="1600" b="1" u="sng" dirty="0"/>
              <a:t>Практика трансформации образовательной и научной деятельности: изменение содержания,  </a:t>
            </a:r>
            <a:r>
              <a:rPr lang="ru-RU" sz="1600" dirty="0"/>
              <a:t>организации и администрирования образовательной деятельности; интеграция научной и образовательной деятельности, привлечение </a:t>
            </a:r>
            <a:r>
              <a:rPr lang="ru-RU" sz="1600" dirty="0" err="1"/>
              <a:t>стейкхолдеров</a:t>
            </a:r>
            <a:r>
              <a:rPr lang="ru-RU" sz="1600" dirty="0"/>
              <a:t> для решения задачи повышения качества образовательной деятельности; условия повышения  научной продуктивности НПР. </a:t>
            </a:r>
          </a:p>
          <a:p>
            <a:pPr lvl="1" algn="just"/>
            <a:r>
              <a:rPr lang="ru-RU" sz="1600" b="1" u="sng" dirty="0"/>
              <a:t>Управление трансформацией</a:t>
            </a:r>
            <a:r>
              <a:rPr lang="ru-RU" sz="1600" dirty="0"/>
              <a:t>: механизмы вовлечения НПР в процесс трансформации; содержание и этапы структурной трансформации для осуществления перехода к модели исследовательского университета. </a:t>
            </a:r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9485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ИДЕНТИФИКАЦИЯ ТГУ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Признаки </a:t>
            </a:r>
            <a:r>
              <a:rPr lang="ru-RU" b="1" dirty="0"/>
              <a:t>модели классического  университета (по </a:t>
            </a:r>
            <a:r>
              <a:rPr lang="ru-RU" b="1" dirty="0" err="1"/>
              <a:t>Гумбальту</a:t>
            </a:r>
            <a:r>
              <a:rPr lang="ru-RU" dirty="0"/>
              <a:t>):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b="1" dirty="0" smtClean="0"/>
              <a:t>фундаментальность </a:t>
            </a:r>
            <a:r>
              <a:rPr lang="ru-RU" b="1" dirty="0"/>
              <a:t>исследований и образования;</a:t>
            </a:r>
          </a:p>
          <a:p>
            <a:pPr lvl="0" algn="just"/>
            <a:r>
              <a:rPr lang="ru-RU" b="1" dirty="0"/>
              <a:t>гуманитарная направленность образования</a:t>
            </a:r>
            <a:r>
              <a:rPr lang="ru-RU" dirty="0"/>
              <a:t>;</a:t>
            </a:r>
          </a:p>
          <a:p>
            <a:pPr lvl="0" algn="just"/>
            <a:r>
              <a:rPr lang="ru-RU" dirty="0"/>
              <a:t>автономия;</a:t>
            </a:r>
          </a:p>
          <a:p>
            <a:pPr lvl="0" algn="just"/>
            <a:r>
              <a:rPr lang="ru-RU" dirty="0"/>
              <a:t>отношение к прагматике знания;</a:t>
            </a:r>
          </a:p>
          <a:p>
            <a:pPr lvl="0" algn="just"/>
            <a:r>
              <a:rPr lang="ru-RU" dirty="0"/>
              <a:t>элитарность образования;</a:t>
            </a:r>
          </a:p>
          <a:p>
            <a:pPr lvl="0" algn="just"/>
            <a:r>
              <a:rPr lang="ru-RU" dirty="0"/>
              <a:t>профессионализация (место университета в институте профессии и профессиональное развитие студентов и выпускников).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b="1" dirty="0" smtClean="0"/>
              <a:t>Дополнительные признаки </a:t>
            </a:r>
          </a:p>
          <a:p>
            <a:pPr lvl="0"/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lvl="0" algn="just"/>
            <a:r>
              <a:rPr lang="ru-RU" dirty="0" smtClean="0"/>
              <a:t>проективное отношение </a:t>
            </a:r>
            <a:r>
              <a:rPr lang="ru-RU" dirty="0"/>
              <a:t>университета к обществу, пониманию миссии университета  как «порождать будущее</a:t>
            </a:r>
            <a:r>
              <a:rPr lang="ru-RU" dirty="0" smtClean="0"/>
              <a:t>»; </a:t>
            </a:r>
          </a:p>
          <a:p>
            <a:pPr lvl="0" algn="just"/>
            <a:r>
              <a:rPr lang="ru-RU" dirty="0" smtClean="0"/>
              <a:t>экологическая экспертная позиция университета;</a:t>
            </a:r>
          </a:p>
          <a:p>
            <a:pPr lvl="0" algn="just"/>
            <a:r>
              <a:rPr lang="ru-RU" dirty="0" smtClean="0"/>
              <a:t>роль  </a:t>
            </a:r>
            <a:r>
              <a:rPr lang="ru-RU" dirty="0"/>
              <a:t>университета в интеграции «русского мира», русской интеллектуальной культуры в глобальном мировом </a:t>
            </a:r>
            <a:r>
              <a:rPr lang="ru-RU" dirty="0" smtClean="0"/>
              <a:t>сообществе.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048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ПРОБЛЕМНЫЕ </a:t>
            </a:r>
            <a:r>
              <a:rPr lang="ru-RU" sz="2000" b="1" dirty="0">
                <a:solidFill>
                  <a:srgbClr val="FF0000"/>
                </a:solidFill>
              </a:rPr>
              <a:t>ПОЛЯ В ОБРАЗОВАТЕЛЬНОЙ ПОЛИТИКЕ И АДМИНИСТРИРОВАНИИ ОБРАЗОВАТЕЛЬНОЙ ДЕЯТЕЛЬНОСТИ В ТГУ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038600" cy="4857403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000" b="1" dirty="0" smtClean="0"/>
              <a:t>Элитарное образование /доступное образование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 algn="just">
              <a:buNone/>
            </a:pPr>
            <a:r>
              <a:rPr lang="ru-RU" sz="2000" dirty="0" smtClean="0"/>
              <a:t>Технологическое обновление </a:t>
            </a:r>
            <a:r>
              <a:rPr lang="ru-RU" sz="2000" dirty="0"/>
              <a:t>образовательного процесса, </a:t>
            </a:r>
            <a:r>
              <a:rPr lang="ru-RU" sz="2000" dirty="0" smtClean="0"/>
              <a:t>изменение </a:t>
            </a:r>
            <a:r>
              <a:rPr lang="ru-RU" sz="2000" dirty="0"/>
              <a:t>форм оценивания деятельности студента, </a:t>
            </a:r>
            <a:r>
              <a:rPr lang="ru-RU" sz="2000" dirty="0" smtClean="0"/>
              <a:t>индивидуализации </a:t>
            </a:r>
            <a:r>
              <a:rPr lang="ru-RU" sz="2000" dirty="0"/>
              <a:t>образовательных траекторий, в частности, за счет введения </a:t>
            </a:r>
            <a:r>
              <a:rPr lang="ru-RU" sz="2000" dirty="0" err="1"/>
              <a:t>тьюторства</a:t>
            </a:r>
            <a:r>
              <a:rPr lang="ru-RU" sz="2000" dirty="0"/>
              <a:t> и самостоятельно устанавливаемых образовательных стандартов университета, а также за счет выстраивания системы формирования и привлечения талантливой молодежи во взаимодействии с системой общего образования. </a:t>
            </a:r>
            <a:endParaRPr lang="ru-RU" sz="2000" dirty="0" smtClean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857403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900" b="1" dirty="0" smtClean="0"/>
              <a:t>Фундаментальное /прикладное образование </a:t>
            </a:r>
          </a:p>
          <a:p>
            <a:endParaRPr lang="ru-RU" b="1" dirty="0"/>
          </a:p>
          <a:p>
            <a:pPr algn="just"/>
            <a:r>
              <a:rPr lang="ru-RU" sz="1900" dirty="0"/>
              <a:t>Модель «университета-сепаратора» </a:t>
            </a:r>
            <a:endParaRPr lang="ru-RU" sz="1900" dirty="0" smtClean="0"/>
          </a:p>
          <a:p>
            <a:pPr algn="just"/>
            <a:r>
              <a:rPr lang="ru-RU" sz="1900" dirty="0" smtClean="0"/>
              <a:t>Нацеленность </a:t>
            </a:r>
            <a:r>
              <a:rPr lang="ru-RU" sz="1900" dirty="0"/>
              <a:t>на кадровое обеспечение научных школ (65%)/ рынок труда (61%) / обеспечение высокого качества жизни выпускника (55</a:t>
            </a:r>
            <a:r>
              <a:rPr lang="ru-RU" sz="1900" dirty="0" smtClean="0"/>
              <a:t>%)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769061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ПРОБЛЕМНЫЕ ПОЛЯ В СОДЕРЖАНИИ И ОРГАНИЗАЦИИ ОБРАЗОВАТЕЛЬНОЙ ДЕЯТЕЛЬНОСТИ В ТГУ 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47500" lnSpcReduction="20000"/>
          </a:bodyPr>
          <a:lstStyle/>
          <a:p>
            <a:pPr lvl="0" algn="just"/>
            <a:r>
              <a:rPr lang="ru-RU" sz="3800" dirty="0"/>
              <a:t>Существующие две самостоятельные ориентации качества образования: на науку и на практическую деятельность требуют </a:t>
            </a:r>
            <a:r>
              <a:rPr lang="ru-RU" sz="3800" b="1" dirty="0" smtClean="0"/>
              <a:t>дифференциации программ и академических позиций.</a:t>
            </a:r>
            <a:endParaRPr lang="ru-RU" sz="3800" b="1" dirty="0"/>
          </a:p>
          <a:p>
            <a:pPr lvl="0" algn="just"/>
            <a:r>
              <a:rPr lang="ru-RU" sz="3800" dirty="0"/>
              <a:t>Задача развития </a:t>
            </a:r>
            <a:r>
              <a:rPr lang="ru-RU" sz="3800" b="1" dirty="0"/>
              <a:t>личностного потенциала </a:t>
            </a:r>
            <a:r>
              <a:rPr lang="ru-RU" sz="3800" b="1" dirty="0" smtClean="0"/>
              <a:t>студентов и </a:t>
            </a:r>
            <a:r>
              <a:rPr lang="ru-RU" sz="3800" b="1" dirty="0"/>
              <a:t>становления субъектной позиции </a:t>
            </a:r>
            <a:r>
              <a:rPr lang="ru-RU" sz="3800" dirty="0" smtClean="0"/>
              <a:t>в профессиональной и образовательной деятельности становится </a:t>
            </a:r>
            <a:r>
              <a:rPr lang="ru-RU" sz="3800" b="1" dirty="0"/>
              <a:t>инвариантной</a:t>
            </a:r>
            <a:r>
              <a:rPr lang="ru-RU" sz="3800" dirty="0"/>
              <a:t> для всех факультетов, как приоритетная для образования </a:t>
            </a:r>
            <a:r>
              <a:rPr lang="ru-RU" sz="3800" dirty="0" smtClean="0"/>
              <a:t>в исследовательском университете.</a:t>
            </a:r>
            <a:endParaRPr lang="ru-RU" sz="3800" dirty="0"/>
          </a:p>
          <a:p>
            <a:pPr lvl="0" algn="just"/>
            <a:r>
              <a:rPr lang="ru-RU" sz="3800" dirty="0"/>
              <a:t>В образовательных программах должны появиться учебные курсы/модули, направленные на формирование у студентов </a:t>
            </a:r>
            <a:r>
              <a:rPr lang="ru-RU" sz="3800" b="1" dirty="0" err="1"/>
              <a:t>метакомпетенций</a:t>
            </a:r>
            <a:r>
              <a:rPr lang="ru-RU" sz="3800" dirty="0"/>
              <a:t>: проектирования, исследования, коммуникаций, управления.</a:t>
            </a:r>
          </a:p>
          <a:p>
            <a:pPr lvl="0" algn="just"/>
            <a:r>
              <a:rPr lang="ru-RU" sz="3800" dirty="0"/>
              <a:t>В вузе необходимо должны быть созданы условия для построения и реализации студентами  </a:t>
            </a:r>
            <a:r>
              <a:rPr lang="ru-RU" sz="3800" b="1" dirty="0"/>
              <a:t>индивидуальных образовательных траекторий</a:t>
            </a:r>
            <a:r>
              <a:rPr lang="ru-RU" sz="3800" dirty="0"/>
              <a:t>.</a:t>
            </a:r>
          </a:p>
          <a:p>
            <a:pPr lvl="0" algn="just"/>
            <a:r>
              <a:rPr lang="ru-RU" sz="3800" dirty="0"/>
              <a:t>Особым условием изменения образования становится необходимость формирования </a:t>
            </a:r>
            <a:r>
              <a:rPr lang="ru-RU" sz="3800" b="1" dirty="0"/>
              <a:t>особых компетенций университетского преподавателя</a:t>
            </a:r>
            <a:r>
              <a:rPr lang="ru-RU" sz="3800" dirty="0"/>
              <a:t>, связанных как с умением реализации и разработки исследовательских проектов (собственных и студенческих), владением современными образовательными технологиями в образовательном процессе, так и умением разрабатывать авторские курсы, связанные с научной деятельностью и оформлять свои научные результаты в статьях и  методических разработках.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976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b="1" dirty="0">
                <a:solidFill>
                  <a:srgbClr val="FF0000"/>
                </a:solidFill>
              </a:rPr>
              <a:t>АНАЛИЗ ПРОБЛЕМНЫХ ЗОН В УПРАВЛЕНИИ НАУЧНО-ИССЛЕДОВАТЕЛЬСКОЙ ДЕЯТЕЛЬНОСТЬЮ  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b="1" dirty="0" smtClean="0"/>
              <a:t>Пилотный опрос -  дифференциация групп,  относительно ОТНОШЕНИЯ к НИД; ролевой конфликт «Преподаватель» - «Ученый» - «Администратор»</a:t>
            </a:r>
          </a:p>
          <a:p>
            <a:pPr algn="just"/>
            <a:r>
              <a:rPr lang="ru-RU" sz="2000" dirty="0" smtClean="0"/>
              <a:t>Группа 1. Приоритет научной деятельности, ценность академической свободы. Преподавательская нагрузка – временное препятствие, но не содержательное. Ориентация на содержательные механизмы стимулирования. Проблема с «неконкурентными»  направлениями исследований. </a:t>
            </a:r>
          </a:p>
          <a:p>
            <a:pPr algn="just"/>
            <a:r>
              <a:rPr lang="ru-RU" sz="2000" dirty="0" smtClean="0"/>
              <a:t>Группа 2. Научно-исследовательская деятельность  </a:t>
            </a:r>
            <a:r>
              <a:rPr lang="ru-RU" sz="2000" dirty="0"/>
              <a:t>и </a:t>
            </a:r>
            <a:r>
              <a:rPr lang="ru-RU" sz="2000" dirty="0" smtClean="0"/>
              <a:t>преподавательская -  </a:t>
            </a:r>
            <a:r>
              <a:rPr lang="ru-RU" sz="2000" dirty="0"/>
              <a:t>конкурирующие виды деятельности с точки зрения материальной выгоды. </a:t>
            </a:r>
            <a:r>
              <a:rPr lang="ru-RU" sz="2000" dirty="0" smtClean="0"/>
              <a:t>Ориентация  на краткосрочные экономические стимулы. </a:t>
            </a:r>
            <a:endParaRPr lang="ru-RU" sz="2000" dirty="0"/>
          </a:p>
          <a:p>
            <a:pPr lvl="0" algn="just"/>
            <a:r>
              <a:rPr lang="ru-RU" sz="2000" dirty="0" smtClean="0"/>
              <a:t>Группа 3. Приоритет - реализация </a:t>
            </a:r>
            <a:r>
              <a:rPr lang="ru-RU" sz="2000" dirty="0"/>
              <a:t>преподавательской нагрузки, </a:t>
            </a:r>
            <a:r>
              <a:rPr lang="ru-RU" sz="2000" dirty="0" smtClean="0"/>
              <a:t>научная </a:t>
            </a:r>
            <a:r>
              <a:rPr lang="ru-RU" sz="2000" dirty="0"/>
              <a:t>деятельность выступает в качестве остаточного вида </a:t>
            </a:r>
            <a:r>
              <a:rPr lang="ru-RU" sz="2000" dirty="0" smtClean="0"/>
              <a:t>деятельности. </a:t>
            </a: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83513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b="1" dirty="0">
                <a:solidFill>
                  <a:srgbClr val="FF0000"/>
                </a:solidFill>
              </a:rPr>
              <a:t>АНАЛИЗ ПРОБЛЕМНЫХ ЗОН В УПРАВЛЕНИИ НАУЧНО-ИССЛЕДОВАТЕЛЬСКОЙ ДЕЯТЕЛЬНОСТЬЮ  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Результаты массового опроса позволили определить уровень информированности, а также реальной и потенциальной востребованности механизмов стимулирования научно-исследовательской деятельности. </a:t>
            </a:r>
            <a:endParaRPr lang="ru-RU" sz="2000" dirty="0" smtClean="0"/>
          </a:p>
          <a:p>
            <a:pPr algn="just"/>
            <a:r>
              <a:rPr lang="ru-RU" sz="2000" dirty="0" smtClean="0"/>
              <a:t>Наиболее известны </a:t>
            </a:r>
            <a:r>
              <a:rPr lang="ru-RU" sz="2000" dirty="0"/>
              <a:t>финансовые механизмы стимулирования </a:t>
            </a:r>
            <a:r>
              <a:rPr lang="ru-RU" sz="2000" dirty="0" smtClean="0"/>
              <a:t>НИД.</a:t>
            </a:r>
          </a:p>
          <a:p>
            <a:pPr algn="just"/>
            <a:r>
              <a:rPr lang="ru-RU" sz="2000" dirty="0" smtClean="0"/>
              <a:t> 47% респондентов не пользовались ни одним из механизмов, 7% не собираются и далее. </a:t>
            </a:r>
          </a:p>
          <a:p>
            <a:pPr algn="just"/>
            <a:r>
              <a:rPr lang="ru-RU" sz="2000" dirty="0"/>
              <a:t>Оценка эффективности: 1) финансовые механизмы;  2) содействие </a:t>
            </a:r>
            <a:r>
              <a:rPr lang="ru-RU" sz="2000" dirty="0"/>
              <a:t>академической </a:t>
            </a:r>
            <a:r>
              <a:rPr lang="ru-RU" sz="2000" dirty="0" smtClean="0"/>
              <a:t>мобильности. Низкая оценка эффективного контракта.</a:t>
            </a:r>
          </a:p>
          <a:p>
            <a:pPr algn="just"/>
            <a:r>
              <a:rPr lang="ru-RU" sz="2000" dirty="0" smtClean="0"/>
              <a:t>Участники программы ВИУ более информированы, позитивно оценивают, планируют использовать.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78559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033772"/>
              </p:ext>
            </p:extLst>
          </p:nvPr>
        </p:nvGraphicFramePr>
        <p:xfrm>
          <a:off x="179512" y="188641"/>
          <a:ext cx="8496943" cy="667277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45242"/>
                <a:gridCol w="3955474"/>
                <a:gridCol w="3296227"/>
              </a:tblGrid>
              <a:tr h="25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Характеристики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829" marR="28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Потенциал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829" marR="28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Ресурс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829" marR="28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Формирование исследовательских компетенций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829" marR="28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Опыт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индивидуального наставничества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Ученый-студент.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Опыт разработки и реализации образовательных модулей, направленных на </a:t>
                      </a: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формирование исследовательских умений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, погружения в исследовательскую деятельность (в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т.ч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 для старшеклассников).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Прецедент программы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образовательного сопровождения курсовых и дипломных работ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для формирования проектно-исследовательских компетенций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студентов.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829" marR="28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Дифференциация  заданий для СРС: включение заданий исследовательской направленности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Программа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ПК для НПР по организации СРС в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компетентностном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подходе и технологиям формирования проектно-исследовательских компетенций у студентов и школьников.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Конкурс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грантовую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поддержку проектов совершенствования практики образования в целя формирование исследовательских компетенций 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829" marR="28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Создание условий для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самообразованияв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т.ч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 в электронной среде и с помощью дистанционных технологий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829" marR="28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Позитивная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оценка студентами  роли  электронного обучения в изучении курса:  для подготовки к практическим занятиям – 72,41%;  для контроля своей успеваемости – 68,97%; для повышения уровня знаний – 51,72%; для планирования своей самостоятельной работы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– 48,28%; для повышения своей успешности в курсе – 48,28%; для повышения своей мотивации к учебе – 24,14%; для развития своих компетенций – 17,24%; для установления дружеских отношений с членами группы – 6,90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%.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829" marR="28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Создана среда и условия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тех.поддержки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для разработки и реализации электронного обучения средствами MOODLE.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Программа ПК для НПР по использованию дистанционных технологий и электронной образовательной среды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829" marR="288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4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953218"/>
              </p:ext>
            </p:extLst>
          </p:nvPr>
        </p:nvGraphicFramePr>
        <p:xfrm>
          <a:off x="179512" y="116633"/>
          <a:ext cx="8435279" cy="655272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39351"/>
                <a:gridCol w="5025345"/>
                <a:gridCol w="2170583"/>
              </a:tblGrid>
              <a:tr h="3798423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Создание условий для индивидуальных образовательных траекторий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28391" marR="28391" marT="93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Включение в ООП элективных курсов. Доля курсов по выбору на ФП (от 14 до 18%), ИФ (от 11 до 18%),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ФсФ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(от 11 до 17%). Близки к ним показатели учебных планов ВШБ,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ФИнф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, ХФ, ЭФ.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Прецеденты организации асинхронного обучения на основе индивидуальных планов  образования (ФИ), индивидуальное сопровождение талантливых студентов (ФФ, РФФ, ФПМК).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Прецедент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тьюторского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сопровождения учебно-производственной практики, профессиональны проб (ФП)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28391" marR="28391" marT="93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Программа ПК для НПР «Тьюторское сопровождение индивидуальных образовательных траекторий студентов в вузе» </a:t>
                      </a:r>
                      <a:endParaRPr lang="ru-RU" sz="2400" b="0" i="0" u="none" strike="noStrike">
                        <a:effectLst/>
                        <a:latin typeface="Arial"/>
                      </a:endParaRPr>
                    </a:p>
                  </a:txBody>
                  <a:tcPr marL="28391" marR="28391" marT="93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04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Выстраивание сетевого взаимодействия с работодателями и другими университетами в разработке и реализации образовательных программ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28391" marR="28391" marT="93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Прецеденты разработки и реализации совместных программ с зарубежными вузами, российскими университетами, международными и национальными компаниями, учреждениями общего и профессионального образования. 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Опыт сертификации совместных международных программ. 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28391" marR="28391" marT="93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Пакет нормативных документов для разработки и реализации сетевых программ. 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28391" marR="28391" marT="93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69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Потенциал вовлечения персонала в управление изменениями для трансформации ТГУ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ИНФОРМИРОВАННОСТЬ </a:t>
            </a:r>
            <a:r>
              <a:rPr lang="ru-RU" sz="2400" b="1" dirty="0" smtClean="0"/>
              <a:t>НПР</a:t>
            </a:r>
            <a:r>
              <a:rPr lang="ru-RU" sz="2400" dirty="0" smtClean="0"/>
              <a:t>. 89% отмечают, что интересно, 63%- получили значимую информацию, 37% -запрос на дальнейшее информирование</a:t>
            </a:r>
          </a:p>
          <a:p>
            <a:pPr algn="just"/>
            <a:r>
              <a:rPr lang="ru-RU" sz="2400" b="1" dirty="0"/>
              <a:t>ЛОЯЛЬНОСТЬ </a:t>
            </a:r>
            <a:r>
              <a:rPr lang="ru-RU" sz="2400" b="1" dirty="0" smtClean="0"/>
              <a:t>НПР</a:t>
            </a:r>
            <a:r>
              <a:rPr lang="ru-RU" sz="2400" dirty="0" smtClean="0"/>
              <a:t>. Более </a:t>
            </a:r>
            <a:r>
              <a:rPr lang="ru-RU" sz="2400" dirty="0"/>
              <a:t>50% участников </a:t>
            </a:r>
            <a:r>
              <a:rPr lang="ru-RU" sz="2400" dirty="0" smtClean="0"/>
              <a:t>положительно оценивают необходимость /продуктивность изменений</a:t>
            </a:r>
            <a:r>
              <a:rPr lang="ru-RU" sz="2400" dirty="0"/>
              <a:t>. </a:t>
            </a:r>
            <a:endParaRPr lang="ru-RU" sz="2400" dirty="0"/>
          </a:p>
          <a:p>
            <a:pPr algn="just"/>
            <a:r>
              <a:rPr lang="ru-RU" sz="2400" b="1" dirty="0" smtClean="0"/>
              <a:t>СУБЪЕКТНАЯ </a:t>
            </a:r>
            <a:r>
              <a:rPr lang="ru-RU" sz="2400" b="1" dirty="0"/>
              <a:t>ПОЗИЦИЯ НПР. </a:t>
            </a:r>
            <a:r>
              <a:rPr lang="ru-RU" sz="2400" dirty="0" smtClean="0"/>
              <a:t>7 - 30</a:t>
            </a:r>
            <a:r>
              <a:rPr lang="ru-RU" sz="2400" dirty="0"/>
              <a:t>% участников </a:t>
            </a:r>
            <a:r>
              <a:rPr lang="ru-RU" sz="2400" dirty="0" smtClean="0"/>
              <a:t> </a:t>
            </a:r>
            <a:r>
              <a:rPr lang="ru-RU" sz="2400" dirty="0"/>
              <a:t>сформулировали предложения и замечания по обсуждаемым вопросам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b="1" dirty="0" smtClean="0"/>
              <a:t>Эффект - становление </a:t>
            </a:r>
            <a:r>
              <a:rPr lang="ru-RU" sz="2400" b="1" dirty="0"/>
              <a:t>СООБЩЕСТВА </a:t>
            </a:r>
            <a:r>
              <a:rPr lang="ru-RU" sz="2400" dirty="0"/>
              <a:t>субъектов развития университета: появление неформальных горизонтальных профессиональных связей, складывание </a:t>
            </a:r>
            <a:r>
              <a:rPr lang="ru-RU" sz="2400" dirty="0" err="1"/>
              <a:t>разнопозиционных</a:t>
            </a:r>
            <a:r>
              <a:rPr lang="ru-RU" sz="2400" dirty="0"/>
              <a:t> и многофункциональных инициативных/ проектных групп по решению актуальных для университета проблем, фиксация общих ценностно-целевых установок в развитии университета.</a:t>
            </a:r>
          </a:p>
          <a:p>
            <a:endParaRPr lang="ru-RU" sz="2400" dirty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52072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Характеристики </a:t>
            </a:r>
            <a:r>
              <a:rPr lang="ru-RU" dirty="0" err="1" smtClean="0"/>
              <a:t>инновационно</a:t>
            </a:r>
            <a:r>
              <a:rPr lang="ru-RU" dirty="0" smtClean="0"/>
              <a:t>-активной </a:t>
            </a:r>
            <a:r>
              <a:rPr lang="ru-RU" dirty="0"/>
              <a:t>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/>
              <a:t>высокая </a:t>
            </a:r>
            <a:r>
              <a:rPr lang="ru-RU" dirty="0"/>
              <a:t>чувствительность и открытость организации к изменениям, актуализированная и поддержанная  механизмами проявления  и развития инициатив сотрудников; </a:t>
            </a:r>
          </a:p>
          <a:p>
            <a:pPr lvl="0" algn="just"/>
            <a:r>
              <a:rPr lang="ru-RU" dirty="0"/>
              <a:t>разнообразие мест самоорганизации и участия сотрудников в проектировании и осуществлении изменений, обеспечивающих реализацию модели распределенного открытого  управления;</a:t>
            </a:r>
          </a:p>
          <a:p>
            <a:pPr lvl="0" algn="just"/>
            <a:r>
              <a:rPr lang="ru-RU" dirty="0"/>
              <a:t>разветвленная сеть </a:t>
            </a:r>
            <a:r>
              <a:rPr lang="ru-RU" dirty="0" err="1"/>
              <a:t>разнопозиционных</a:t>
            </a:r>
            <a:r>
              <a:rPr lang="ru-RU" dirty="0"/>
              <a:t>  коммуникаций, использующаяся для  информирования сотрудников и организационного обучения.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667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Проблемные зоны в управлении трансформацией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Усложнение и функциональная неопределенность организационной структуры университета. </a:t>
            </a:r>
          </a:p>
          <a:p>
            <a:pPr algn="just"/>
            <a:r>
              <a:rPr lang="ru-RU" dirty="0"/>
              <a:t>Низкая эффективность коммуникации, низкая информированность персонала.</a:t>
            </a:r>
          </a:p>
          <a:p>
            <a:pPr algn="just"/>
            <a:r>
              <a:rPr lang="ru-RU" dirty="0" smtClean="0"/>
              <a:t>Ориентация на количественные </a:t>
            </a:r>
            <a:r>
              <a:rPr lang="ru-RU" dirty="0"/>
              <a:t>показатели </a:t>
            </a:r>
            <a:r>
              <a:rPr lang="ru-RU" dirty="0" smtClean="0"/>
              <a:t>– не эффективный </a:t>
            </a:r>
            <a:r>
              <a:rPr lang="ru-RU" dirty="0"/>
              <a:t>инструмент управления персоналом. </a:t>
            </a:r>
          </a:p>
          <a:p>
            <a:pPr algn="just"/>
            <a:r>
              <a:rPr lang="ru-RU" dirty="0"/>
              <a:t>Дефицит </a:t>
            </a:r>
            <a:r>
              <a:rPr lang="ru-RU" dirty="0" err="1"/>
              <a:t>проактивной</a:t>
            </a:r>
            <a:r>
              <a:rPr lang="ru-RU" dirty="0"/>
              <a:t> позиции в управлении изменениями.</a:t>
            </a:r>
          </a:p>
          <a:p>
            <a:pPr algn="just"/>
            <a:r>
              <a:rPr lang="ru-RU" dirty="0"/>
              <a:t>Конфликт между централизацией и </a:t>
            </a:r>
            <a:r>
              <a:rPr lang="ru-RU" dirty="0" smtClean="0"/>
              <a:t>децентрализацией.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32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381719"/>
              </p:ext>
            </p:extLst>
          </p:nvPr>
        </p:nvGraphicFramePr>
        <p:xfrm>
          <a:off x="179512" y="188399"/>
          <a:ext cx="8856983" cy="5624366"/>
        </p:xfrm>
        <a:graphic>
          <a:graphicData uri="http://schemas.openxmlformats.org/drawingml/2006/table">
            <a:tbl>
              <a:tblPr firstRow="1" firstCol="1" bandRow="1"/>
              <a:tblGrid>
                <a:gridCol w="144016"/>
                <a:gridCol w="1872208"/>
                <a:gridCol w="6840759"/>
              </a:tblGrid>
              <a:tr h="519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Уровни вовлечения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Формы вовлечения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информирован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Информационные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каналы. Электронная 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карта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инновационно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-активной среды на портале ТГУ.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высказываю свое мнение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Семинары по обсуждению и проектированию моделей организации образования и научной деятельности в университете, механизмов управления.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Система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получения обратной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связи.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обладаю компетенциями менять свою практику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Обучающие и консультационные семинары по формированию компетенций проектирования и управления изменениями.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участвую в анализе и оценке изменений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экспертных групп и комиссий по анализу и оценке изменений.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предлагаю изменения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 Банка инициатив. Проведение стратегических и проектных сессий. 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реализую проект изменений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конкурса проектов по совершенствованию практики организации образования и научной деятельности.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управляю изменениями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советов и проектных групп в рамках стратегических инициатив по решению задач программы ВИУ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11" marR="53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6093296"/>
            <a:ext cx="82809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МОДЕЛЬ СРАТЕГИЧЕСКОГО ВОВЛЕЧЕНИЯ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4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717759"/>
              </p:ext>
            </p:extLst>
          </p:nvPr>
        </p:nvGraphicFramePr>
        <p:xfrm>
          <a:off x="251520" y="116632"/>
          <a:ext cx="8568950" cy="6480720"/>
        </p:xfrm>
        <a:graphic>
          <a:graphicData uri="http://schemas.openxmlformats.org/drawingml/2006/table">
            <a:tbl>
              <a:tblPr firstRow="1" firstCol="1" bandRow="1"/>
              <a:tblGrid>
                <a:gridCol w="432024"/>
                <a:gridCol w="2376287"/>
                <a:gridCol w="5760639"/>
              </a:tblGrid>
              <a:tr h="628925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Уровни вовлечения 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Ожидаемые показатели вовлеченности (к концу 2016 года)</a:t>
                      </a:r>
                      <a:endParaRPr lang="ru-RU" sz="40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55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информирован 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 НПР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информированы о целях, направлениях, результатах программы повышения конкурентоспособности. </a:t>
                      </a:r>
                      <a:endParaRPr lang="ru-RU" sz="40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55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высказываю свое мнение 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80% НПР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приняли участие в обсуждении различных направлений изменений в рамках программы ВИУ </a:t>
                      </a:r>
                      <a:endParaRPr lang="ru-RU" sz="40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789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обладаю компетенциями менять свою практику 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 НПР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приняли участие в программе организационного обучения (в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в Школе лидерства)</a:t>
                      </a:r>
                      <a:endParaRPr lang="ru-RU" sz="40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457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участвую в анализе и оценке изменений 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40% НПР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участвуют в деятельности экспертных групп и комиссий по вопросам совершенствования практики университета и управления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Выработаны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решения и предложения от экспертных групп и комиссий для рассмотрения Управляющим комитетом программы ВИУ </a:t>
                      </a:r>
                      <a:endParaRPr lang="ru-RU" sz="40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789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предлагаю изменения 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Ежеквартальное  пополнение Банка инициатив – 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менее 15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заявок.  </a:t>
                      </a:r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НПР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-участники стратегических и проектных сессий.</a:t>
                      </a:r>
                      <a:endParaRPr lang="ru-RU" sz="40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925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реализую проект изменений 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менее 10 % проектов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Банка инициатив приняты к реализации.</a:t>
                      </a:r>
                      <a:endParaRPr lang="ru-RU" sz="40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925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0" i="0" u="none" strike="noStrike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управляю изменениями 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 НПР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вовлечены в деятельность советов и проектных групп. </a:t>
                      </a:r>
                      <a:endParaRPr lang="ru-RU" sz="4000" b="0" i="0" u="none" strike="noStrike" dirty="0">
                        <a:effectLst/>
                        <a:latin typeface="Arial"/>
                      </a:endParaRPr>
                    </a:p>
                  </a:txBody>
                  <a:tcPr marL="53594" marR="5359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97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Количество </a:t>
            </a:r>
            <a:r>
              <a:rPr lang="ru-RU" b="1" dirty="0" smtClean="0"/>
              <a:t>сотрудников -  информированных и вовлечённых </a:t>
            </a:r>
            <a:r>
              <a:rPr lang="ru-RU" b="1" dirty="0"/>
              <a:t>в  обсуждение, анализ и экспертизу направлений развития практики образования и научной деятельности в исследовательском университете</a:t>
            </a:r>
            <a:endParaRPr lang="ru-RU" dirty="0"/>
          </a:p>
          <a:p>
            <a:r>
              <a:rPr lang="ru-RU" b="1" dirty="0"/>
              <a:t>Плановый показатель -</a:t>
            </a:r>
            <a:r>
              <a:rPr lang="ru-RU" dirty="0"/>
              <a:t> 40% от списочного состава НПР , что составляет 450 человек</a:t>
            </a:r>
          </a:p>
          <a:p>
            <a:pPr algn="just"/>
            <a:r>
              <a:rPr lang="ru-RU" b="1" dirty="0"/>
              <a:t>Реальный -</a:t>
            </a:r>
            <a:r>
              <a:rPr lang="ru-RU" dirty="0"/>
              <a:t> Информированы через корпоративную рассылку  о целях, направлениях и результатах программы 970 сотрудников, что составляет 80 % НПР.</a:t>
            </a:r>
          </a:p>
          <a:p>
            <a:pPr algn="just"/>
            <a:r>
              <a:rPr lang="ru-RU" dirty="0"/>
              <a:t>Участниками реализации программы ВИУ (систематически принимающими участие в деятельности проектных групп и мероприятиях) стали 318 человек, что составляет 28% от списочного состава НПР.  </a:t>
            </a:r>
          </a:p>
          <a:p>
            <a:pPr algn="just"/>
            <a:r>
              <a:rPr lang="ru-RU" dirty="0"/>
              <a:t>В </a:t>
            </a:r>
            <a:r>
              <a:rPr lang="ru-RU" dirty="0" err="1"/>
              <a:t>т.ч</a:t>
            </a:r>
            <a:r>
              <a:rPr lang="ru-RU" dirty="0"/>
              <a:t>. 150 человек – участники открытых семинаров в рамках проекта (13%).</a:t>
            </a:r>
          </a:p>
          <a:p>
            <a:pPr algn="just"/>
            <a:r>
              <a:rPr lang="ru-RU" dirty="0"/>
              <a:t>В обучающих и консультационных семинарах по формированию компетенций проектирования и управления изменениями приняли участие 54 НПР (5%) и 20 магистрантов. </a:t>
            </a:r>
          </a:p>
          <a:p>
            <a:pPr algn="just"/>
            <a:r>
              <a:rPr lang="ru-RU" dirty="0"/>
              <a:t>В проведении коммуникативных площадок (встречи сотрудников с управленческой командой ТГУ  Открытые лекции и семинары по направлениям развития, стратегические сессии и др.) в целом приняли участие более 600 НПР (что составляет более 50% списочного состава без учета магистрантов и аспирантов).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62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Количество сотрудников, вовлечённых в  разработку предложений и проектов  развития практики образования и научной деятельности в исследовательском университете</a:t>
            </a:r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Плановый </a:t>
            </a:r>
            <a:r>
              <a:rPr lang="ru-RU" b="1" dirty="0"/>
              <a:t>показатель - </a:t>
            </a:r>
            <a:r>
              <a:rPr lang="ru-RU" dirty="0"/>
              <a:t>20% , что составляет 225 человек.</a:t>
            </a:r>
          </a:p>
          <a:p>
            <a:r>
              <a:rPr lang="ru-RU" b="1" dirty="0" smtClean="0"/>
              <a:t>Реальный </a:t>
            </a:r>
            <a:r>
              <a:rPr lang="ru-RU" b="1" dirty="0"/>
              <a:t>показатель - </a:t>
            </a:r>
            <a:r>
              <a:rPr lang="ru-RU" dirty="0"/>
              <a:t>9% были вовлечены через мероприятия проекта. </a:t>
            </a:r>
          </a:p>
          <a:p>
            <a:r>
              <a:rPr lang="ru-RU" dirty="0"/>
              <a:t>Участники экспертных групп и комиссий (созданных в рамках проекта без учета сопредельных проектов и направлений) – 68 НПР (6%).</a:t>
            </a:r>
          </a:p>
          <a:p>
            <a:r>
              <a:rPr lang="ru-RU" dirty="0"/>
              <a:t>Авторы инициативных проектов – 44 (с учетом 8 магистрантов и аспирантов).</a:t>
            </a:r>
          </a:p>
          <a:p>
            <a:r>
              <a:rPr lang="ru-RU" dirty="0" smtClean="0"/>
              <a:t>76 </a:t>
            </a:r>
            <a:r>
              <a:rPr lang="ru-RU" dirty="0"/>
              <a:t>человек  - постоянные участники проектных групп по реализации стратегических инициатив, из них 14 АУП (соответственно 5% от НПР).</a:t>
            </a:r>
          </a:p>
          <a:p>
            <a:r>
              <a:rPr lang="ru-RU" dirty="0"/>
              <a:t>Более 80 человек приняли участие в Школе проектного лидерства. </a:t>
            </a:r>
          </a:p>
          <a:p>
            <a:r>
              <a:rPr lang="ru-RU" dirty="0"/>
              <a:t>В стратегических сессиях приняли участие более 100 НПР.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09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Была инициирована деятельность   пяти  экспертных групп по направлениям:</a:t>
            </a:r>
          </a:p>
          <a:p>
            <a:pPr lvl="0" algn="just"/>
            <a:r>
              <a:rPr lang="ru-RU" dirty="0"/>
              <a:t>Обучение  разработке проектов развития практики организации образования и научной деятельности НПР, аспирантов и магистрантов ТГУ. Количество участников в группе -7 человек, представители 6 подразделений.</a:t>
            </a:r>
          </a:p>
          <a:p>
            <a:pPr lvl="0" algn="just"/>
            <a:r>
              <a:rPr lang="ru-RU" dirty="0"/>
              <a:t>Разработка  критериев и  механизмов  внутренних грантов на поддержку проектов по развитию практики образования и организации научной деятельности в ТГУ. Количество участников в группе – 12 человек из 9 подразделений ТГУ.</a:t>
            </a:r>
          </a:p>
          <a:p>
            <a:pPr lvl="0" algn="just"/>
            <a:r>
              <a:rPr lang="ru-RU" dirty="0"/>
              <a:t>Использование моделей компетенций в управлении персоналом ТГУ. Количество участников в группе - 25 человек.</a:t>
            </a:r>
          </a:p>
          <a:p>
            <a:pPr lvl="0" algn="just"/>
            <a:r>
              <a:rPr lang="ru-RU" dirty="0"/>
              <a:t>Разработка корпоративного кодекса ТГУ. Количество участников в группе - 25 преподавателей и административных работников из 4-х  подразделений. В группе принимали участие 50 студентов восьми 8 факультетов.  </a:t>
            </a:r>
          </a:p>
          <a:p>
            <a:pPr lvl="0" algn="just"/>
            <a:r>
              <a:rPr lang="ru-RU" dirty="0"/>
              <a:t>Разработка процедуры аттестации НПР. В группе приняли участие 23 человека, представляющих 16 подразделений.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772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Банк </a:t>
            </a:r>
            <a:r>
              <a:rPr lang="ru-RU" b="1" dirty="0" smtClean="0"/>
              <a:t>инициатив</a:t>
            </a:r>
            <a:endParaRPr lang="ru-RU" b="1" dirty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настоящее время число инициатив, представленных в Банке – 46.</a:t>
            </a:r>
          </a:p>
          <a:p>
            <a:pPr algn="just"/>
            <a:r>
              <a:rPr lang="ru-RU" dirty="0"/>
              <a:t>В декабре 2014 года состояла </a:t>
            </a:r>
            <a:r>
              <a:rPr lang="ru-RU" b="1" dirty="0"/>
              <a:t>первый </a:t>
            </a:r>
            <a:r>
              <a:rPr lang="ru-RU" b="1" dirty="0" err="1"/>
              <a:t>грантовый</a:t>
            </a:r>
            <a:r>
              <a:rPr lang="ru-RU" b="1" dirty="0"/>
              <a:t> конкурс проектов</a:t>
            </a:r>
            <a:r>
              <a:rPr lang="ru-RU" dirty="0"/>
              <a:t> совершенствования практик образования и научно-исследовательской деятельности.	</a:t>
            </a:r>
            <a:r>
              <a:rPr lang="ru-RU" dirty="0"/>
              <a:t>44 автора проектов и 12 членов экспертной группы</a:t>
            </a:r>
            <a:endParaRPr lang="ru-RU" dirty="0"/>
          </a:p>
          <a:p>
            <a:pPr algn="just"/>
            <a:r>
              <a:rPr lang="ru-RU" dirty="0" smtClean="0"/>
              <a:t>Необходимо </a:t>
            </a:r>
            <a:r>
              <a:rPr lang="ru-RU" dirty="0"/>
              <a:t>отметить и высокое качество представленных на Конкурс проектов – 14 из 24 проектов (60%) были охарактеризованы экспертной комиссией как возможный ресурс развития университета и получили поддержку.</a:t>
            </a:r>
          </a:p>
          <a:p>
            <a:pPr algn="just"/>
            <a:r>
              <a:rPr lang="ru-RU" dirty="0"/>
              <a:t>По итогам Конкурса пять проектов по совершенствованию практик организации образования и один проект по совершенствованию практики научно-исследовательской деятельности получили </a:t>
            </a:r>
            <a:r>
              <a:rPr lang="ru-RU" dirty="0" err="1"/>
              <a:t>грантовую</a:t>
            </a:r>
            <a:r>
              <a:rPr lang="ru-RU" dirty="0"/>
              <a:t> поддержку.</a:t>
            </a:r>
          </a:p>
          <a:p>
            <a:pPr algn="just"/>
            <a:r>
              <a:rPr lang="ru-RU" dirty="0"/>
              <a:t>Еще восьми проектам было решено оказать финансовую поддержку для реализации в рамках соответствующих  проектов ВИУ в 2015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47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по проекту </a:t>
            </a:r>
            <a:br>
              <a:rPr lang="ru-RU" dirty="0" smtClean="0"/>
            </a:br>
            <a:r>
              <a:rPr lang="ru-RU" b="1" dirty="0" smtClean="0"/>
              <a:t>РАЗРАБОТКА </a:t>
            </a:r>
            <a:r>
              <a:rPr lang="ru-RU" b="1" dirty="0"/>
              <a:t>И РЕАЛИЗАЦИЯ ПРОГРАММЫ АНАЛИТИЧЕСКОГО СОПРОВОЖДЕНИЯ УПРАВЛЕНИЯ ИЗМЕНЕНИЯМИ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8417024" cy="2304256"/>
          </a:xfrm>
        </p:spPr>
        <p:txBody>
          <a:bodyPr>
            <a:noAutofit/>
          </a:bodyPr>
          <a:lstStyle/>
          <a:p>
            <a:r>
              <a:rPr lang="ru-RU" sz="1800" dirty="0"/>
              <a:t>Руководитель проекта: </a:t>
            </a:r>
            <a:r>
              <a:rPr lang="ru-RU" sz="1800" dirty="0" err="1"/>
              <a:t>Г.Н.Прозументова</a:t>
            </a:r>
            <a:endParaRPr lang="ru-RU" sz="1800" dirty="0"/>
          </a:p>
          <a:p>
            <a:r>
              <a:rPr lang="ru-RU" sz="1800" dirty="0"/>
              <a:t>Проектный менеджер: </a:t>
            </a:r>
            <a:r>
              <a:rPr lang="ru-RU" sz="1800" dirty="0" err="1" smtClean="0"/>
              <a:t>Е.А.Суханова</a:t>
            </a:r>
            <a:r>
              <a:rPr lang="ru-RU" sz="1800" dirty="0" smtClean="0"/>
              <a:t>, </a:t>
            </a:r>
            <a:r>
              <a:rPr lang="ru-RU" sz="1800" dirty="0" err="1" smtClean="0"/>
              <a:t>А.В.Солоненко</a:t>
            </a:r>
            <a:endParaRPr lang="ru-RU" sz="1800" dirty="0" smtClean="0"/>
          </a:p>
          <a:p>
            <a:r>
              <a:rPr lang="ru-RU" sz="1800" dirty="0" smtClean="0"/>
              <a:t>Координаторы групп: </a:t>
            </a:r>
            <a:r>
              <a:rPr lang="ru-RU" sz="1800" dirty="0" err="1" smtClean="0"/>
              <a:t>С.А.Шпагин</a:t>
            </a:r>
            <a:r>
              <a:rPr lang="ru-RU" sz="1800" dirty="0" smtClean="0"/>
              <a:t>, </a:t>
            </a:r>
            <a:r>
              <a:rPr lang="ru-RU" sz="1800" dirty="0" err="1" smtClean="0"/>
              <a:t>А.О.Зоткин</a:t>
            </a:r>
            <a:r>
              <a:rPr lang="ru-RU" sz="1800" dirty="0" smtClean="0"/>
              <a:t>, </a:t>
            </a:r>
            <a:r>
              <a:rPr lang="ru-RU" sz="1800" dirty="0" err="1" smtClean="0"/>
              <a:t>Ж.В.Волкова</a:t>
            </a:r>
            <a:r>
              <a:rPr lang="ru-RU" sz="1800" dirty="0" smtClean="0"/>
              <a:t>, </a:t>
            </a:r>
            <a:r>
              <a:rPr lang="ru-RU" sz="1800" dirty="0" err="1" smtClean="0"/>
              <a:t>В.В.Кашпур</a:t>
            </a:r>
            <a:endParaRPr lang="ru-RU" sz="1800" dirty="0"/>
          </a:p>
          <a:p>
            <a:r>
              <a:rPr lang="ru-RU" sz="1800" dirty="0" smtClean="0"/>
              <a:t>Эксперты: </a:t>
            </a:r>
            <a:r>
              <a:rPr lang="ru-RU" sz="1800" dirty="0" err="1" smtClean="0"/>
              <a:t>О.Н.Калачикова</a:t>
            </a:r>
            <a:r>
              <a:rPr lang="ru-RU" sz="1800" dirty="0" smtClean="0"/>
              <a:t>, </a:t>
            </a:r>
            <a:r>
              <a:rPr lang="ru-RU" sz="1800" dirty="0" err="1" smtClean="0"/>
              <a:t>В.Ю.Соколов</a:t>
            </a:r>
            <a:r>
              <a:rPr lang="ru-RU" sz="1800" dirty="0" smtClean="0"/>
              <a:t>  </a:t>
            </a:r>
          </a:p>
          <a:p>
            <a:r>
              <a:rPr lang="ru-RU" sz="1800" dirty="0"/>
              <a:t>Базовый состав участников программы: 32 человека из 8 подразделений ТГУ, эксперты Центра проблем развития образования Белорусского государственного </a:t>
            </a:r>
            <a:r>
              <a:rPr lang="ru-RU" sz="1800" dirty="0" smtClean="0"/>
              <a:t>университета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509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2110</Words>
  <Application>Microsoft Office PowerPoint</Application>
  <PresentationFormat>Экран (4:3)</PresentationFormat>
  <Paragraphs>184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Отчет по проекту  СОЗДАНИЕ ИННОВАЦИОННО-АКТИВНОЙ СРЕДЫ, ПОДДЕРЖИВАЮЩЕЙ ПРОЦЕСС УПРАВЛЕНИЯ ИЗМЕНЕНИЯМИ НА ПОСТОЯННОЙ ОСНОВЕ</vt:lpstr>
      <vt:lpstr>Характеристики инновационно-активной среды</vt:lpstr>
      <vt:lpstr>Презентация PowerPoint</vt:lpstr>
      <vt:lpstr>Презентация PowerPoint</vt:lpstr>
      <vt:lpstr>Результативность</vt:lpstr>
      <vt:lpstr>Результативность</vt:lpstr>
      <vt:lpstr>Результативность</vt:lpstr>
      <vt:lpstr>Результативность</vt:lpstr>
      <vt:lpstr>Отчет по проекту  РАЗРАБОТКА И РЕАЛИЗАЦИЯ ПРОГРАММЫ АНАЛИТИЧЕСКОГО СОПРОВОЖДЕНИЯ УПРАВЛЕНИЯ ИЗМЕНЕНИЯМИ</vt:lpstr>
      <vt:lpstr>Задачи проекта</vt:lpstr>
      <vt:lpstr>Оценка готовности ТГУ  к изменениям</vt:lpstr>
      <vt:lpstr>ИДЕНТИФИКАЦИЯ ТГУ </vt:lpstr>
      <vt:lpstr> ПРОБЛЕМНЫЕ ПОЛЯ В ОБРАЗОВАТЕЛЬНОЙ ПОЛИТИКЕ И АДМИНИСТРИРОВАНИИ ОБРАЗОВАТЕЛЬНОЙ ДЕЯТЕЛЬНОСТИ В ТГУ </vt:lpstr>
      <vt:lpstr>ПРОБЛЕМНЫЕ ПОЛЯ В СОДЕРЖАНИИ И ОРГАНИЗАЦИИ ОБРАЗОВАТЕЛЬНОЙ ДЕЯТЕЛЬНОСТИ В ТГУ  </vt:lpstr>
      <vt:lpstr>АНАЛИЗ ПРОБЛЕМНЫХ ЗОН В УПРАВЛЕНИИ НАУЧНО-ИССЛЕДОВАТЕЛЬСКОЙ ДЕЯТЕЛЬНОСТЬЮ   </vt:lpstr>
      <vt:lpstr>АНАЛИЗ ПРОБЛЕМНЫХ ЗОН В УПРАВЛЕНИИ НАУЧНО-ИССЛЕДОВАТЕЛЬСКОЙ ДЕЯТЕЛЬНОСТЬЮ   </vt:lpstr>
      <vt:lpstr>Презентация PowerPoint</vt:lpstr>
      <vt:lpstr>Презентация PowerPoint</vt:lpstr>
      <vt:lpstr>Потенциал вовлечения персонала в управление изменениями для трансформации ТГУ</vt:lpstr>
      <vt:lpstr>Проблемные зоны в управлении трансформацией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проекту  СОЗДАНИЕ ИННОВАЦИОННО-АКТИВНОЙ СРЕДЫ, ПОДДЕРЖИВАЮЩЕЙ ПРОЦЕСС УПРАВЛЕНИЯ ИЗМЕНЕНИЯМИ НА ПОСТОЯННОЙ ОСНОВЕ</dc:title>
  <dc:creator>Суханова</dc:creator>
  <cp:lastModifiedBy>Елена</cp:lastModifiedBy>
  <cp:revision>30</cp:revision>
  <cp:lastPrinted>2014-07-02T00:57:43Z</cp:lastPrinted>
  <dcterms:created xsi:type="dcterms:W3CDTF">2014-07-01T14:43:34Z</dcterms:created>
  <dcterms:modified xsi:type="dcterms:W3CDTF">2015-01-26T07:30:43Z</dcterms:modified>
</cp:coreProperties>
</file>