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5" r:id="rId1"/>
  </p:sldMasterIdLst>
  <p:notesMasterIdLst>
    <p:notesMasterId r:id="rId9"/>
  </p:notesMasterIdLst>
  <p:handoutMasterIdLst>
    <p:handoutMasterId r:id="rId10"/>
  </p:handoutMasterIdLst>
  <p:sldIdLst>
    <p:sldId id="740" r:id="rId2"/>
    <p:sldId id="741" r:id="rId3"/>
    <p:sldId id="742" r:id="rId4"/>
    <p:sldId id="743" r:id="rId5"/>
    <p:sldId id="745" r:id="rId6"/>
    <p:sldId id="746" r:id="rId7"/>
    <p:sldId id="744" r:id="rId8"/>
  </p:sldIdLst>
  <p:sldSz cx="9144000" cy="6858000" type="screen4x3"/>
  <p:notesSz cx="6797675" cy="9926638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FFCC"/>
    <a:srgbClr val="13673F"/>
    <a:srgbClr val="00427A"/>
    <a:srgbClr val="1D4AA3"/>
    <a:srgbClr val="E37735"/>
    <a:srgbClr val="000000"/>
    <a:srgbClr val="FFCC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9" autoAdjust="0"/>
    <p:restoredTop sz="98246" autoAdjust="0"/>
  </p:normalViewPr>
  <p:slideViewPr>
    <p:cSldViewPr>
      <p:cViewPr>
        <p:scale>
          <a:sx n="46" d="100"/>
          <a:sy n="46" d="100"/>
        </p:scale>
        <p:origin x="-7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03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28" y="1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470"/>
            <a:ext cx="294464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28" y="9428470"/>
            <a:ext cx="294464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FFF95D32-19C3-4A76-A9B8-B22CD36D6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28" y="1"/>
            <a:ext cx="2944644" cy="4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411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7" y="4715035"/>
            <a:ext cx="5439101" cy="446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470"/>
            <a:ext cx="294464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28" y="9428470"/>
            <a:ext cx="294464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1430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AE16173F-3208-4D03-AFAF-CE72CDDA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4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66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1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92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172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90360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468313" cy="6092825"/>
          </a:xfrm>
          <a:prstGeom prst="rect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0" y="5734050"/>
            <a:ext cx="468313" cy="649288"/>
          </a:xfrm>
          <a:prstGeom prst="ellipse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0829"/>
            <a:ext cx="7772400" cy="2016224"/>
          </a:xfrm>
        </p:spPr>
        <p:txBody>
          <a:bodyPr/>
          <a:lstStyle/>
          <a:p>
            <a:pPr algn="ctr"/>
            <a:r>
              <a:rPr lang="ru-RU" sz="4000" dirty="0" smtClean="0"/>
              <a:t>Формирование кадрового резерва ТГУ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24028" y="4905164"/>
            <a:ext cx="4104456" cy="1620180"/>
          </a:xfrm>
        </p:spPr>
        <p:txBody>
          <a:bodyPr/>
          <a:lstStyle/>
          <a:p>
            <a:pPr algn="r"/>
            <a:r>
              <a:rPr lang="ru-RU" sz="2000" dirty="0" smtClean="0"/>
              <a:t>Руководитель проекта</a:t>
            </a:r>
          </a:p>
          <a:p>
            <a:pPr algn="r"/>
            <a:r>
              <a:rPr lang="ru-RU" sz="2000" dirty="0" smtClean="0"/>
              <a:t> Т.В. Климова</a:t>
            </a:r>
          </a:p>
          <a:p>
            <a:pPr algn="r"/>
            <a:r>
              <a:rPr lang="ru-RU" sz="2000" dirty="0" smtClean="0"/>
              <a:t>Менеджер проекта </a:t>
            </a:r>
          </a:p>
          <a:p>
            <a:pPr algn="r"/>
            <a:r>
              <a:rPr lang="ru-RU" sz="2000" dirty="0" smtClean="0"/>
              <a:t>В.В. Мацута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920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388932" cy="900100"/>
          </a:xfrm>
        </p:spPr>
        <p:txBody>
          <a:bodyPr/>
          <a:lstStyle/>
          <a:p>
            <a:pPr algn="ctr"/>
            <a:r>
              <a:rPr lang="ru-RU" sz="2800" b="1" dirty="0"/>
              <a:t>Количественные показатели эффективности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028620"/>
              </p:ext>
            </p:extLst>
          </p:nvPr>
        </p:nvGraphicFramePr>
        <p:xfrm>
          <a:off x="611560" y="1700809"/>
          <a:ext cx="8532440" cy="5155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705"/>
                <a:gridCol w="4303851"/>
                <a:gridCol w="1800200"/>
                <a:gridCol w="1727684"/>
              </a:tblGrid>
              <a:tr h="423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Планируемые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Общее количество лиц, зачисленных в кадровый резерв ТГУ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30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140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лиц, зачисленных в кадровый резерв руководящего состава ТГУ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15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73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лиц, зачисленных в кадровый резерв научно-педагогических работников ТГУ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15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67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участников программы кадрового резерва ТГУ, принявших участие в процедуре индивидуального планирования развития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93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3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мероприятий по развитию кадрового резерва ТГУ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38175" algn="l"/>
                          <a:tab pos="730250" algn="ctr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38175" algn="l"/>
                          <a:tab pos="730250" algn="ctr"/>
                        </a:tabLst>
                      </a:pPr>
                      <a:r>
                        <a:rPr lang="ru-RU" sz="1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Количество участников кадрового резерва, принявших участие в подготовке и реализации проектов по повышению конкурентоспособности ТГУ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39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46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28700"/>
            <a:ext cx="8229600" cy="972108"/>
          </a:xfrm>
        </p:spPr>
        <p:txBody>
          <a:bodyPr/>
          <a:lstStyle/>
          <a:p>
            <a:pPr algn="ctr"/>
            <a:r>
              <a:rPr lang="ru-RU" sz="2800" b="1" dirty="0"/>
              <a:t>Достижение поставленных целей и задач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548" y="1736812"/>
            <a:ext cx="8183252" cy="4788532"/>
          </a:xfrm>
        </p:spPr>
        <p:txBody>
          <a:bodyPr/>
          <a:lstStyle/>
          <a:p>
            <a:r>
              <a:rPr lang="ru-RU" sz="1600" b="1" dirty="0"/>
              <a:t>Все задачи, поставленные на период от 01.04.2014-22.01.2015 выполнены</a:t>
            </a:r>
          </a:p>
          <a:p>
            <a:pPr marL="0" indent="0">
              <a:buNone/>
            </a:pPr>
            <a:r>
              <a:rPr lang="ru-RU" sz="1600" b="1" i="1" dirty="0"/>
              <a:t> </a:t>
            </a:r>
          </a:p>
          <a:p>
            <a:pPr lvl="0"/>
            <a:r>
              <a:rPr lang="ru-RU" sz="1600" b="1" dirty="0"/>
              <a:t>Разработан и утвержден паспорт проекта.</a:t>
            </a:r>
            <a:endParaRPr lang="ru-RU" sz="1600" dirty="0"/>
          </a:p>
          <a:p>
            <a:r>
              <a:rPr lang="ru-RU" sz="1600" b="1" dirty="0"/>
              <a:t>Разработаны элементы системы управления кадровым резервом</a:t>
            </a:r>
            <a:r>
              <a:rPr lang="ru-RU" sz="1600" dirty="0"/>
              <a:t> </a:t>
            </a:r>
          </a:p>
          <a:p>
            <a:pPr lvl="0"/>
            <a:r>
              <a:rPr lang="ru-RU" sz="1600" b="1" dirty="0"/>
              <a:t>Сформированы группы кадрового резерва</a:t>
            </a:r>
            <a:endParaRPr lang="ru-RU" sz="1600" dirty="0"/>
          </a:p>
          <a:p>
            <a:r>
              <a:rPr lang="ru-RU" sz="1600" b="1" dirty="0"/>
              <a:t>Разработаны и утверждены программы мероприятий кадрового резерва</a:t>
            </a:r>
            <a:r>
              <a:rPr lang="ru-RU" sz="1600" dirty="0"/>
              <a:t>, </a:t>
            </a:r>
          </a:p>
          <a:p>
            <a:pPr lvl="0"/>
            <a:r>
              <a:rPr lang="ru-RU" sz="1600" b="1" dirty="0"/>
              <a:t>Проведена процедура индивидуального планирования развития участников кадрового резерва.</a:t>
            </a:r>
            <a:endParaRPr lang="ru-RU" sz="1600" dirty="0"/>
          </a:p>
          <a:p>
            <a:pPr lvl="0"/>
            <a:r>
              <a:rPr lang="ru-RU" sz="1600" b="1" dirty="0"/>
              <a:t>Проведена экспертиза ИПР</a:t>
            </a:r>
            <a:endParaRPr lang="ru-RU" sz="1600" dirty="0"/>
          </a:p>
          <a:p>
            <a:pPr lvl="0"/>
            <a:r>
              <a:rPr lang="ru-RU" sz="1600" dirty="0"/>
              <a:t>С начала реализации программы мероприятий (середина сентября 2014 г.) </a:t>
            </a:r>
            <a:r>
              <a:rPr lang="ru-RU" sz="1600" b="1" dirty="0"/>
              <a:t>проведены</a:t>
            </a:r>
            <a:r>
              <a:rPr lang="ru-RU" sz="1600" dirty="0"/>
              <a:t> </a:t>
            </a:r>
            <a:r>
              <a:rPr lang="ru-RU" sz="1600" b="1" dirty="0" smtClean="0"/>
              <a:t>20 мероприятий</a:t>
            </a:r>
            <a:r>
              <a:rPr lang="ru-RU" sz="1600" dirty="0"/>
              <a:t>, в которых приняло участие </a:t>
            </a:r>
            <a:r>
              <a:rPr lang="ru-RU" sz="1600" b="1" dirty="0"/>
              <a:t>132 участника кадрового резерва </a:t>
            </a:r>
          </a:p>
          <a:p>
            <a:r>
              <a:rPr lang="ru-RU" sz="1600" b="1" dirty="0"/>
              <a:t>Реализованы механизмы привлечения участников кадрового резерва к управлению</a:t>
            </a:r>
            <a:endParaRPr lang="ru-RU" sz="1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04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28700"/>
            <a:ext cx="8229600" cy="864096"/>
          </a:xfrm>
        </p:spPr>
        <p:txBody>
          <a:bodyPr/>
          <a:lstStyle/>
          <a:p>
            <a:pPr algn="ctr"/>
            <a:r>
              <a:rPr lang="ru-RU" sz="2800" b="1" dirty="0" smtClean="0"/>
              <a:t>Результаты выполнения </a:t>
            </a:r>
            <a:r>
              <a:rPr lang="ru-RU" sz="2800" b="1" dirty="0"/>
              <a:t>основных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55260" cy="493254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90032"/>
              </p:ext>
            </p:extLst>
          </p:nvPr>
        </p:nvGraphicFramePr>
        <p:xfrm>
          <a:off x="539552" y="1772816"/>
          <a:ext cx="8460941" cy="4995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952"/>
                <a:gridCol w="2354040"/>
                <a:gridCol w="5488949"/>
              </a:tblGrid>
              <a:tr h="7552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№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Название</a:t>
                      </a:r>
                      <a:r>
                        <a:rPr lang="ru-RU" sz="1600" baseline="0" dirty="0" smtClean="0"/>
                        <a:t> 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10663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Проведение </a:t>
                      </a:r>
                      <a:r>
                        <a:rPr lang="ru-RU" sz="1600" dirty="0" err="1" smtClean="0"/>
                        <a:t>коуч</a:t>
                      </a:r>
                      <a:r>
                        <a:rPr lang="ru-RU" sz="1600" dirty="0" smtClean="0"/>
                        <a:t>-сессий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93 участника кадрового резерва приняли участие</a:t>
                      </a:r>
                      <a:r>
                        <a:rPr lang="ru-RU" sz="1600" baseline="0" dirty="0" smtClean="0"/>
                        <a:t> в процедуре индивидуального </a:t>
                      </a:r>
                      <a:r>
                        <a:rPr lang="ru-RU" sz="1600" baseline="0" dirty="0" err="1" smtClean="0"/>
                        <a:t>плаирования</a:t>
                      </a:r>
                      <a:endParaRPr lang="ru-RU" sz="1600" dirty="0"/>
                    </a:p>
                  </a:txBody>
                  <a:tcPr/>
                </a:tc>
              </a:tr>
              <a:tr h="7552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Проектный менеджмент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Приняли участие 12 человек: 9 НПР и 3 АУП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7552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Участие</a:t>
                      </a:r>
                      <a:r>
                        <a:rPr lang="ru-RU" sz="1600" baseline="0" dirty="0" smtClean="0"/>
                        <a:t> в работе открытых семинаров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57 участников</a:t>
                      </a:r>
                      <a:r>
                        <a:rPr lang="ru-RU" sz="1600" b="0" baseline="0" dirty="0" smtClean="0"/>
                        <a:t> кадрового резерва приняли участие в работе 6 открытых семинаров</a:t>
                      </a:r>
                      <a:endParaRPr lang="ru-RU" sz="1600" b="0" dirty="0"/>
                    </a:p>
                  </a:txBody>
                  <a:tcPr/>
                </a:tc>
              </a:tr>
              <a:tr h="152834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Участие в стратегических сессиях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открытии стратегической сессии по инновационной и научной деятельности ТГУ -47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человек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стратегической сессии по инновационной и научной деятельности ТГУ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9 человек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97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28700"/>
            <a:ext cx="8686800" cy="972107"/>
          </a:xfrm>
        </p:spPr>
        <p:txBody>
          <a:bodyPr/>
          <a:lstStyle/>
          <a:p>
            <a:pPr algn="ctr"/>
            <a:r>
              <a:rPr lang="ru-RU" sz="2800" b="1" dirty="0"/>
              <a:t>Результаты выполнения основных мероприятий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291414"/>
              </p:ext>
            </p:extLst>
          </p:nvPr>
        </p:nvGraphicFramePr>
        <p:xfrm>
          <a:off x="467544" y="1736812"/>
          <a:ext cx="8676456" cy="5117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48"/>
                <a:gridCol w="2874140"/>
                <a:gridCol w="5184068"/>
              </a:tblGrid>
              <a:tr h="85296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№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Название</a:t>
                      </a:r>
                      <a:r>
                        <a:rPr lang="ru-RU" sz="1600" baseline="0" dirty="0" smtClean="0"/>
                        <a:t> мероприятия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104251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 проектного лидерства</a:t>
                      </a:r>
                      <a:endParaRPr lang="ru-RU" sz="1500" dirty="0" smtClean="0"/>
                    </a:p>
                    <a:p>
                      <a:pPr algn="ctr"/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Приняли участие в мероприятиях «Школы проектного лидерства»  34 человека: 22 НПР и 12 АУП.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</a:tr>
              <a:tr h="80557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Разработка корпоративного кодекса ТГУ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Приняли участие 4 человека:</a:t>
                      </a:r>
                      <a:r>
                        <a:rPr lang="ru-RU" sz="1500" baseline="0" dirty="0" smtClean="0"/>
                        <a:t> 3 НПР, 1 АУП</a:t>
                      </a:r>
                      <a:endParaRPr lang="ru-RU" sz="1500" dirty="0"/>
                    </a:p>
                  </a:txBody>
                  <a:tcPr/>
                </a:tc>
              </a:tr>
              <a:tr h="104251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Всероссийская конференция</a:t>
                      </a:r>
                      <a:r>
                        <a:rPr lang="ru-RU" sz="1500" baseline="0" dirty="0" smtClean="0"/>
                        <a:t> «Кадровые резервы университетов» (г. Москва, ВШЭ)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Приняли участие 4 человека:</a:t>
                      </a:r>
                      <a:r>
                        <a:rPr lang="ru-RU" sz="1500" baseline="0" dirty="0" smtClean="0"/>
                        <a:t> 1 НПР и 3 АУП</a:t>
                      </a:r>
                      <a:endParaRPr lang="ru-RU" sz="1500" dirty="0"/>
                    </a:p>
                  </a:txBody>
                  <a:tcPr/>
                </a:tc>
              </a:tr>
              <a:tr h="56864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Открытая лекция бизнес-тренера В.А. </a:t>
                      </a:r>
                      <a:r>
                        <a:rPr lang="ru-RU" sz="1500" dirty="0" err="1" smtClean="0"/>
                        <a:t>Чемериса</a:t>
                      </a:r>
                      <a:r>
                        <a:rPr lang="ru-RU" sz="1500" dirty="0" smtClean="0"/>
                        <a:t>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Посетили 25 человек:</a:t>
                      </a:r>
                      <a:r>
                        <a:rPr lang="ru-RU" sz="1500" baseline="0" dirty="0" smtClean="0"/>
                        <a:t> 17 НПР, 8 АУП</a:t>
                      </a:r>
                      <a:endParaRPr lang="ru-RU" sz="1500" dirty="0"/>
                    </a:p>
                  </a:txBody>
                  <a:tcPr/>
                </a:tc>
              </a:tr>
              <a:tr h="80557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Встреча кадрового резерва с руководством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Приняли</a:t>
                      </a:r>
                      <a:r>
                        <a:rPr lang="ru-RU" sz="1500" baseline="0" dirty="0" smtClean="0"/>
                        <a:t> участие 91 участник кадрового резерва</a:t>
                      </a:r>
                      <a:endParaRPr lang="ru-RU" sz="1500" dirty="0" smtClean="0"/>
                    </a:p>
                    <a:p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44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85328"/>
              </p:ext>
            </p:extLst>
          </p:nvPr>
        </p:nvGraphicFramePr>
        <p:xfrm>
          <a:off x="575555" y="2024842"/>
          <a:ext cx="8568445" cy="483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580"/>
                <a:gridCol w="2272731"/>
                <a:gridCol w="5760134"/>
              </a:tblGrid>
              <a:tr h="7617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Название мероприятия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108822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Работа в проектах ВИУ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Приняли участие 39 человек:</a:t>
                      </a:r>
                      <a:r>
                        <a:rPr lang="ru-RU" sz="1500" baseline="0" dirty="0" smtClean="0"/>
                        <a:t> 11 НПР и 28 АУП. Разработаны и реализуются 2 проектные инициативы</a:t>
                      </a:r>
                      <a:endParaRPr lang="ru-RU" sz="1500" dirty="0"/>
                    </a:p>
                  </a:txBody>
                  <a:tcPr/>
                </a:tc>
              </a:tr>
              <a:tr h="85687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Экспертиза</a:t>
                      </a:r>
                      <a:r>
                        <a:rPr lang="ru-RU" sz="1500" baseline="0" dirty="0" smtClean="0"/>
                        <a:t> проектов и дорожной карты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 Приняли</a:t>
                      </a:r>
                      <a:r>
                        <a:rPr lang="ru-RU" sz="1500" baseline="0" dirty="0" smtClean="0"/>
                        <a:t> участие 36 человек</a:t>
                      </a:r>
                      <a:endParaRPr lang="ru-RU" sz="1500" dirty="0"/>
                    </a:p>
                  </a:txBody>
                  <a:tcPr/>
                </a:tc>
              </a:tr>
              <a:tr h="212630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Обучение английскому языку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программе повышения квалификации, организуемое ИДО ТГУ – 9 человек: 3 НПР и 6 АУП </a:t>
                      </a:r>
                    </a:p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Курсы английского языка в школе «Английский пациент». Занятия посещают 18 участников кадрового резерва.</a:t>
                      </a:r>
                    </a:p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Интенсивный курс по английскому языку в школе «Английский пациент», занятия посещает 21 участник кадрового резерва. 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/>
          <a:lstStyle/>
          <a:p>
            <a:pPr algn="ctr"/>
            <a:r>
              <a:rPr lang="ru-RU" sz="2800" b="1" dirty="0"/>
              <a:t>Результаты выполнения основных мероприятий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535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pPr algn="ctr"/>
            <a:r>
              <a:rPr lang="ru-RU" sz="2000" b="1" dirty="0"/>
              <a:t>Риски, возникшие в ходе реализации проекта и мероприятия, проведенные </a:t>
            </a:r>
            <a:br>
              <a:rPr lang="ru-RU" sz="2000" b="1" dirty="0"/>
            </a:br>
            <a:r>
              <a:rPr lang="ru-RU" sz="2000" b="1" dirty="0"/>
              <a:t>для их снижения.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pPr lvl="0"/>
            <a:r>
              <a:rPr lang="ru-RU" sz="1800" b="1" dirty="0"/>
              <a:t>Недостаточное количество заинтересованных кандидатов в кадровый резерв. </a:t>
            </a:r>
            <a:endParaRPr lang="en-US" sz="1800" b="1" dirty="0" smtClean="0"/>
          </a:p>
          <a:p>
            <a:pPr marL="0" lvl="0" indent="0">
              <a:buNone/>
            </a:pPr>
            <a:r>
              <a:rPr lang="ru-RU" sz="1800" dirty="0" smtClean="0"/>
              <a:t>Для </a:t>
            </a:r>
            <a:r>
              <a:rPr lang="ru-RU" sz="1800" dirty="0"/>
              <a:t>предотвращения этого риска используются активные формы привлечения работников, рекомендованных в кадровый резерв руководством университета или подразделений.</a:t>
            </a:r>
          </a:p>
          <a:p>
            <a:pPr lvl="0"/>
            <a:r>
              <a:rPr lang="ru-RU" sz="1800" b="1" dirty="0"/>
              <a:t>Низкая степень активности участников кадрового резерва. </a:t>
            </a:r>
            <a:endParaRPr lang="en-US" sz="1800" b="1" dirty="0" smtClean="0"/>
          </a:p>
          <a:p>
            <a:pPr marL="0" lvl="0" indent="0">
              <a:buNone/>
            </a:pPr>
            <a:r>
              <a:rPr lang="ru-RU" sz="1800" dirty="0" smtClean="0"/>
              <a:t>В </a:t>
            </a:r>
            <a:r>
              <a:rPr lang="ru-RU" sz="1800" dirty="0"/>
              <a:t>целях минимизации данного риска предусмотрены меры по снижению рабочей нагрузки, а также обучающие модули по управлению временем и личной эффективностью.</a:t>
            </a:r>
          </a:p>
          <a:p>
            <a:pPr lvl="0"/>
            <a:r>
              <a:rPr lang="ru-RU" sz="1800" b="1" dirty="0"/>
              <a:t>Низкая эффективность мотивационной среды </a:t>
            </a:r>
            <a:r>
              <a:rPr lang="ru-RU" sz="1800" b="1" dirty="0" smtClean="0"/>
              <a:t>университета</a:t>
            </a:r>
            <a:r>
              <a:rPr lang="en-US" sz="1800" b="1" dirty="0"/>
              <a:t>.</a:t>
            </a:r>
            <a:endParaRPr lang="en-US" sz="1800" b="1" dirty="0" smtClean="0"/>
          </a:p>
          <a:p>
            <a:pPr marL="0" lvl="0" indent="0">
              <a:buNone/>
            </a:pPr>
            <a:r>
              <a:rPr lang="ru-RU" sz="1800" dirty="0" smtClean="0"/>
              <a:t>Для </a:t>
            </a:r>
            <a:r>
              <a:rPr lang="ru-RU" sz="1800" dirty="0"/>
              <a:t>решения этой проблемы инициирована разработка и реализация продуктивных инструментов мотивации для работников кадрового резерва.</a:t>
            </a:r>
          </a:p>
        </p:txBody>
      </p:sp>
    </p:spTree>
    <p:extLst>
      <p:ext uri="{BB962C8B-B14F-4D97-AF65-F5344CB8AC3E}">
        <p14:creationId xmlns:p14="http://schemas.microsoft.com/office/powerpoint/2010/main" val="13913739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3&quot;/&gt;&lt;property id=&quot;20307&quot; value=&quot;697&quot;/&gt;&lt;/object&gt;&lt;object type=&quot;3&quot; unique_id=&quot;10009&quot;&gt;&lt;property id=&quot;20148&quot; value=&quot;5&quot;/&gt;&lt;property id=&quot;20300&quot; value=&quot;Slide 4&quot;/&gt;&lt;property id=&quot;20307&quot; value=&quot;695&quot;/&gt;&lt;/object&gt;&lt;object type=&quot;3&quot; unique_id=&quot;10010&quot;&gt;&lt;property id=&quot;20148&quot; value=&quot;5&quot;/&gt;&lt;property id=&quot;20300&quot; value=&quot;Slide 11&quot;/&gt;&lt;property id=&quot;20307&quot; value=&quot;701&quot;/&gt;&lt;/object&gt;&lt;object type=&quot;3&quot; unique_id=&quot;10011&quot;&gt;&lt;property id=&quot;20148&quot; value=&quot;5&quot;/&gt;&lt;property id=&quot;20300&quot; value=&quot;Slide 9&quot;/&gt;&lt;property id=&quot;20307&quot; value=&quot;702&quot;/&gt;&lt;/object&gt;&lt;object type=&quot;3&quot; unique_id=&quot;10012&quot;&gt;&lt;property id=&quot;20148&quot; value=&quot;5&quot;/&gt;&lt;property id=&quot;20300&quot; value=&quot;Slide 12&quot;/&gt;&lt;property id=&quot;20307&quot; value=&quot;703&quot;/&gt;&lt;/object&gt;&lt;object type=&quot;3&quot; unique_id=&quot;10014&quot;&gt;&lt;property id=&quot;20148&quot; value=&quot;5&quot;/&gt;&lt;property id=&quot;20300&quot; value=&quot;Slide 13&quot;/&gt;&lt;property id=&quot;20307&quot; value=&quot;455&quot;/&gt;&lt;/object&gt;&lt;object type=&quot;3&quot; unique_id=&quot;10015&quot;&gt;&lt;property id=&quot;20148&quot; value=&quot;5&quot;/&gt;&lt;property id=&quot;20300&quot; value=&quot;Slide 1&quot;/&gt;&lt;property id=&quot;20307&quot; value=&quot;707&quot;/&gt;&lt;/object&gt;&lt;object type=&quot;3&quot; unique_id=&quot;10016&quot;&gt;&lt;property id=&quot;20148&quot; value=&quot;5&quot;/&gt;&lt;property id=&quot;20300&quot; value=&quot;Slide 2&quot;/&gt;&lt;property id=&quot;20307&quot; value=&quot;738&quot;/&gt;&lt;/object&gt;&lt;object type=&quot;3&quot; unique_id=&quot;10017&quot;&gt;&lt;property id=&quot;20148&quot; value=&quot;5&quot;/&gt;&lt;property id=&quot;20300&quot; value=&quot;Slide 5&quot;/&gt;&lt;property id=&quot;20307&quot; value=&quot;719&quot;/&gt;&lt;/object&gt;&lt;object type=&quot;3&quot; unique_id=&quot;10018&quot;&gt;&lt;property id=&quot;20148&quot; value=&quot;5&quot;/&gt;&lt;property id=&quot;20300&quot; value=&quot;Slide 6&quot;/&gt;&lt;property id=&quot;20307&quot; value=&quot;739&quot;/&gt;&lt;/object&gt;&lt;object type=&quot;3&quot; unique_id=&quot;10019&quot;&gt;&lt;property id=&quot;20148&quot; value=&quot;5&quot;/&gt;&lt;property id=&quot;20300&quot; value=&quot;Slide 7&quot;/&gt;&lt;property id=&quot;20307&quot; value=&quot;724&quot;/&gt;&lt;/object&gt;&lt;object type=&quot;3&quot; unique_id=&quot;10020&quot;&gt;&lt;property id=&quot;20148&quot; value=&quot;5&quot;/&gt;&lt;property id=&quot;20300&quot; value=&quot;Slide 8&quot;/&gt;&lt;property id=&quot;20307&quot; value=&quot;709&quot;/&gt;&lt;/object&gt;&lt;object type=&quot;3&quot; unique_id=&quot;10021&quot;&gt;&lt;property id=&quot;20148&quot; value=&quot;5&quot;/&gt;&lt;property id=&quot;20300&quot; value=&quot;Slide 10&quot;/&gt;&lt;property id=&quot;20307&quot; value=&quot;740&quot;/&gt;&lt;/object&gt;&lt;/object&gt;&lt;/object&gt;&lt;/database&gt;"/>
  <p:tag name="SECTOMILLISECCONVERTED" val="1"/>
  <p:tag name="ISPRING_RESOURCE_PATHS_HASH_2" val="d5dc4b2c223a1681813a20f71029bb66fa97d2e2"/>
</p:tagLst>
</file>

<file path=ppt/theme/theme1.xml><?xml version="1.0" encoding="utf-8"?>
<a:theme xmlns:a="http://schemas.openxmlformats.org/drawingml/2006/main" name="ТГУ">
  <a:themeElements>
    <a:clrScheme name="ТГУ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ТГУ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ГУ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ГУ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ТГУ</Template>
  <TotalTime>9554</TotalTime>
  <Words>552</Words>
  <Application>Microsoft Office PowerPoint</Application>
  <PresentationFormat>Экран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ТГУ</vt:lpstr>
      <vt:lpstr>Формирование кадрового резерва ТГУ</vt:lpstr>
      <vt:lpstr>Количественные показатели эффективности</vt:lpstr>
      <vt:lpstr>Достижение поставленных целей и задач проекта</vt:lpstr>
      <vt:lpstr>Результаты выполнения основных мероприятий</vt:lpstr>
      <vt:lpstr>Результаты выполнения основных мероприятий</vt:lpstr>
      <vt:lpstr>Результаты выполнения основных мероприятий</vt:lpstr>
      <vt:lpstr>Риски, возникшие в ходе реализации проекта и мероприятия, проведенные  для их снижения.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Demkin</dc:creator>
  <cp:lastModifiedBy>Людмила</cp:lastModifiedBy>
  <cp:revision>937</cp:revision>
  <cp:lastPrinted>2015-01-22T10:42:05Z</cp:lastPrinted>
  <dcterms:created xsi:type="dcterms:W3CDTF">2002-10-31T07:30:16Z</dcterms:created>
  <dcterms:modified xsi:type="dcterms:W3CDTF">2015-01-22T11:24:03Z</dcterms:modified>
</cp:coreProperties>
</file>